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906000" type="A4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7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38D0-0795-475E-B2FC-136E062BC52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77018-16DA-40EE-A39C-8EEF7E16E0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63942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738D0-0795-475E-B2FC-136E062BC52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77018-16DA-40EE-A39C-8EEF7E16E0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6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9.png" /><Relationship Id="rId2" Type="http://schemas.openxmlformats.org/officeDocument/2006/relationships/image" Target="../media/image1.jpeg" /><Relationship Id="rId3" Type="http://schemas.openxmlformats.org/officeDocument/2006/relationships/image" Target="../media/image2.png" /><Relationship Id="rId4" Type="http://schemas.openxmlformats.org/officeDocument/2006/relationships/image" Target="../media/image3.png" /><Relationship Id="rId5" Type="http://schemas.openxmlformats.org/officeDocument/2006/relationships/image" Target="../media/image4.jpeg" /><Relationship Id="rId6" Type="http://schemas.openxmlformats.org/officeDocument/2006/relationships/image" Target="../media/image5.png" /><Relationship Id="rId7" Type="http://schemas.openxmlformats.org/officeDocument/2006/relationships/image" Target="../media/image6.png" /><Relationship Id="rId8" Type="http://schemas.openxmlformats.org/officeDocument/2006/relationships/image" Target="../media/image7.png" /><Relationship Id="rId9" Type="http://schemas.openxmlformats.org/officeDocument/2006/relationships/image" Target="../media/image8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jpeg" /><Relationship Id="rId3" Type="http://schemas.openxmlformats.org/officeDocument/2006/relationships/image" Target="../media/image11.png" /><Relationship Id="rId4" Type="http://schemas.openxmlformats.org/officeDocument/2006/relationships/image" Target="../media/image1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654888F6-23A9-41D0-A69F-1A62AA1AA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41" y="6020100"/>
            <a:ext cx="716643" cy="78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3B5408-66E5-4DF3-AC54-5A6854B8F2D5}"/>
              </a:ext>
            </a:extLst>
          </p:cNvPr>
          <p:cNvSpPr txBox="1"/>
          <p:nvPr/>
        </p:nvSpPr>
        <p:spPr>
          <a:xfrm>
            <a:off x="5341762" y="-43406"/>
            <a:ext cx="13869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vk.com/bybusybee</a:t>
            </a:r>
            <a:endParaRPr lang="ru-RU" sz="110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94FA13A-DBD2-4EF3-9ADC-9597294278C6}"/>
              </a:ext>
            </a:extLst>
          </p:cNvPr>
          <p:cNvSpPr txBox="1"/>
          <p:nvPr/>
        </p:nvSpPr>
        <p:spPr>
          <a:xfrm>
            <a:off x="84220" y="23559"/>
            <a:ext cx="67737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</a:t>
            </a:r>
            <a:r>
              <a:rPr lang="en-US" sz="1600" b="1">
                <a:latin typeface="Comic Sans MS" panose="030f0702030302020204" pitchFamily="66" charset="0"/>
              </a:rPr>
              <a:t>1 </a:t>
            </a:r>
            <a:r>
              <a:rPr lang="ru-RU" sz="1600" b="1">
                <a:latin typeface="Comic Sans MS" panose="030f0702030302020204" pitchFamily="66" charset="0"/>
              </a:rPr>
              <a:t>Подпиши картинки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8E7AB792-8837-4989-AA7E-33A1EE8D4254}"/>
              </a:ext>
            </a:extLst>
          </p:cNvPr>
          <p:cNvGrpSpPr/>
          <p:nvPr/>
        </p:nvGrpSpPr>
        <p:grpSpPr>
          <a:xfrm>
            <a:off x="129320" y="460192"/>
            <a:ext cx="1575597" cy="825219"/>
            <a:chOff x="1105173" y="1461094"/>
            <a:chExt cx="7620000" cy="3990975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E017D2DA-B0D4-4FA0-AAB6-F7D6D16A1A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05173" y="1461094"/>
              <a:ext cx="7620000" cy="3990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AAE752F0-6FA1-44F6-8C34-7226315A38B8}"/>
                </a:ext>
              </a:extLst>
            </p:cNvPr>
            <p:cNvSpPr/>
            <p:nvPr/>
          </p:nvSpPr>
          <p:spPr>
            <a:xfrm>
              <a:off x="5303912" y="3789040"/>
              <a:ext cx="1728192" cy="360040"/>
            </a:xfrm>
            <a:prstGeom prst="rect">
              <a:avLst/>
            </a:prstGeom>
            <a:solidFill>
              <a:srgbClr val="CB1D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"/>
                <a:t>ШКОЛА</a:t>
              </a:r>
            </a:p>
          </p:txBody>
        </p:sp>
      </p:grpSp>
      <p:pic>
        <p:nvPicPr>
          <p:cNvPr id="15" name="Picture 4">
            <a:extLst>
              <a:ext uri="{FF2B5EF4-FFF2-40B4-BE49-F238E27FC236}">
                <a16:creationId xmlns:a16="http://schemas.microsoft.com/office/drawing/2014/main" id="{D4652F35-6545-4771-95E2-3B3BAB84F4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38671" y="369906"/>
            <a:ext cx="922459" cy="95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8C1F681E-C00C-4CE7-A84A-59C32ADB91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3654" y="355425"/>
            <a:ext cx="1310688" cy="9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>
            <a:extLst>
              <a:ext uri="{FF2B5EF4-FFF2-40B4-BE49-F238E27FC236}">
                <a16:creationId xmlns:a16="http://schemas.microsoft.com/office/drawing/2014/main" id="{719DC916-0A61-4246-A0E5-BEB3E6FD82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845067">
            <a:off x="5551703" y="192836"/>
            <a:ext cx="973322" cy="129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>
            <a:extLst>
              <a:ext uri="{FF2B5EF4-FFF2-40B4-BE49-F238E27FC236}">
                <a16:creationId xmlns:a16="http://schemas.microsoft.com/office/drawing/2014/main" id="{CF28BEF8-2CF8-45FA-A022-3382D03AAE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541" y="1681980"/>
            <a:ext cx="862972" cy="72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2">
            <a:extLst>
              <a:ext uri="{FF2B5EF4-FFF2-40B4-BE49-F238E27FC236}">
                <a16:creationId xmlns:a16="http://schemas.microsoft.com/office/drawing/2014/main" id="{70664A8B-FD97-4372-A61D-E71D488AE2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35818" y="1805632"/>
            <a:ext cx="977292" cy="46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6">
            <a:extLst>
              <a:ext uri="{FF2B5EF4-FFF2-40B4-BE49-F238E27FC236}">
                <a16:creationId xmlns:a16="http://schemas.microsoft.com/office/drawing/2014/main" id="{A3A0067F-87AC-45DD-99D4-75D2D2D327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94342" y="1636668"/>
            <a:ext cx="1425226" cy="750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4">
            <a:extLst>
              <a:ext uri="{FF2B5EF4-FFF2-40B4-BE49-F238E27FC236}">
                <a16:creationId xmlns:a16="http://schemas.microsoft.com/office/drawing/2014/main" id="{9A428518-F581-4CD1-8A7A-D84639EF49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869030">
            <a:off x="3547827" y="1650835"/>
            <a:ext cx="1127896" cy="93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32E3014-254C-4665-8E16-E6CBE8E9D696}"/>
              </a:ext>
            </a:extLst>
          </p:cNvPr>
          <p:cNvSpPr txBox="1"/>
          <p:nvPr/>
        </p:nvSpPr>
        <p:spPr>
          <a:xfrm>
            <a:off x="82062" y="1255264"/>
            <a:ext cx="18341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latin typeface="Comic Sans MS" panose="030f0702030302020204" pitchFamily="66" charset="0"/>
              </a:rPr>
              <a:t>____________</a:t>
            </a:r>
            <a:endParaRPr lang="ru-RU" sz="1600" b="1">
              <a:latin typeface="Comic Sans MS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48F366-24D0-4AE3-BC9E-2B7E6CF98752}"/>
              </a:ext>
            </a:extLst>
          </p:cNvPr>
          <p:cNvSpPr txBox="1"/>
          <p:nvPr/>
        </p:nvSpPr>
        <p:spPr>
          <a:xfrm>
            <a:off x="2064065" y="1273243"/>
            <a:ext cx="18341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latin typeface="Comic Sans MS" panose="030f0702030302020204" pitchFamily="66" charset="0"/>
              </a:rPr>
              <a:t>_____________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187F8A-0DAD-4B73-B689-E5C7C845422D}"/>
              </a:ext>
            </a:extLst>
          </p:cNvPr>
          <p:cNvSpPr txBox="1"/>
          <p:nvPr/>
        </p:nvSpPr>
        <p:spPr>
          <a:xfrm>
            <a:off x="4076091" y="1255264"/>
            <a:ext cx="10474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latin typeface="Comic Sans MS" panose="030f0702030302020204" pitchFamily="66" charset="0"/>
              </a:rPr>
              <a:t>______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E0EA2F-83B5-458D-95A0-A2D55AC1EA13}"/>
              </a:ext>
            </a:extLst>
          </p:cNvPr>
          <p:cNvSpPr txBox="1"/>
          <p:nvPr/>
        </p:nvSpPr>
        <p:spPr>
          <a:xfrm>
            <a:off x="5359827" y="1249428"/>
            <a:ext cx="14161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latin typeface="Comic Sans MS" panose="030f0702030302020204" pitchFamily="66" charset="0"/>
              </a:rPr>
              <a:t>_________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ED9791-39E9-49F9-A38A-2EC102CFCDF1}"/>
              </a:ext>
            </a:extLst>
          </p:cNvPr>
          <p:cNvSpPr txBox="1"/>
          <p:nvPr/>
        </p:nvSpPr>
        <p:spPr>
          <a:xfrm>
            <a:off x="60098" y="2499354"/>
            <a:ext cx="18341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latin typeface="Comic Sans MS" panose="030f0702030302020204" pitchFamily="66" charset="0"/>
              </a:rPr>
              <a:t>__________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03B9C1D-48B0-41FE-934F-E5B3C15409D1}"/>
              </a:ext>
            </a:extLst>
          </p:cNvPr>
          <p:cNvSpPr txBox="1"/>
          <p:nvPr/>
        </p:nvSpPr>
        <p:spPr>
          <a:xfrm>
            <a:off x="1765778" y="2507605"/>
            <a:ext cx="18341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latin typeface="Comic Sans MS" panose="030f0702030302020204" pitchFamily="66" charset="0"/>
              </a:rPr>
              <a:t>_________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A47C8F-DB13-444D-A61B-1881A89300D0}"/>
              </a:ext>
            </a:extLst>
          </p:cNvPr>
          <p:cNvSpPr txBox="1"/>
          <p:nvPr/>
        </p:nvSpPr>
        <p:spPr>
          <a:xfrm>
            <a:off x="3613346" y="2502313"/>
            <a:ext cx="10474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latin typeface="Comic Sans MS" panose="030f0702030302020204" pitchFamily="66" charset="0"/>
              </a:rPr>
              <a:t>______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15B7EF7-E227-4C40-B2C3-5E713125FFE0}"/>
              </a:ext>
            </a:extLst>
          </p:cNvPr>
          <p:cNvSpPr txBox="1"/>
          <p:nvPr/>
        </p:nvSpPr>
        <p:spPr>
          <a:xfrm>
            <a:off x="5123506" y="2499354"/>
            <a:ext cx="17643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latin typeface="Comic Sans MS" panose="030f0702030302020204" pitchFamily="66" charset="0"/>
              </a:rPr>
              <a:t>____________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A812E18-3678-482F-8409-91B5359CCBB3}"/>
              </a:ext>
            </a:extLst>
          </p:cNvPr>
          <p:cNvSpPr txBox="1"/>
          <p:nvPr/>
        </p:nvSpPr>
        <p:spPr>
          <a:xfrm>
            <a:off x="451996" y="2997808"/>
            <a:ext cx="595400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>
                <a:latin typeface="Comic Sans MS" panose="030f0702030302020204" pitchFamily="66" charset="0"/>
              </a:rPr>
              <a:t>ruler, book, school, rubber, pen, pencil case, pen, school bag</a:t>
            </a:r>
            <a:endParaRPr lang="ru-RU" sz="1600">
              <a:latin typeface="Comic Sans MS" pitchFamily="66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B139F03-B3A2-4AF8-B12D-633A6A1E3952}"/>
              </a:ext>
            </a:extLst>
          </p:cNvPr>
          <p:cNvSpPr txBox="1"/>
          <p:nvPr/>
        </p:nvSpPr>
        <p:spPr>
          <a:xfrm>
            <a:off x="129320" y="4927059"/>
            <a:ext cx="37543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</a:t>
            </a:r>
            <a:r>
              <a:rPr lang="en-US" sz="1600" b="1">
                <a:latin typeface="Comic Sans MS" panose="030f0702030302020204" pitchFamily="66" charset="0"/>
              </a:rPr>
              <a:t>3 </a:t>
            </a:r>
            <a:r>
              <a:rPr lang="ru-RU" sz="1600" b="1">
                <a:latin typeface="Comic Sans MS" panose="030f0702030302020204" pitchFamily="66" charset="0"/>
              </a:rPr>
              <a:t>А что у тебя в портфеле?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25B6B33-C244-4B03-B259-C4246A044505}"/>
              </a:ext>
            </a:extLst>
          </p:cNvPr>
          <p:cNvSpPr txBox="1"/>
          <p:nvPr/>
        </p:nvSpPr>
        <p:spPr>
          <a:xfrm>
            <a:off x="2064064" y="3834650"/>
            <a:ext cx="4555504" cy="79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solidFill>
                  <a:schemeClr val="tx1"/>
                </a:solidFill>
                <a:latin typeface="Comic Sans MS" panose="030f0702030302020204" pitchFamily="66" charset="0"/>
              </a:rPr>
              <a:t>I’ve got a red pen, a blue pencil, a green pencil case and three books in my school bag.</a:t>
            </a:r>
            <a:endParaRPr lang="ru-RU" sz="160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3CBA6755-FE75-4088-8D14-3185892B9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569" y="3741967"/>
            <a:ext cx="860944" cy="937680"/>
          </a:xfrm>
          <a:prstGeom prst="rect">
            <a:avLst/>
          </a:prstGeom>
        </p:spPr>
      </p:pic>
      <p:sp>
        <p:nvSpPr>
          <p:cNvPr id="4" name="Облачко с текстом: прямоугольное со скругленными углами 3">
            <a:extLst>
              <a:ext uri="{FF2B5EF4-FFF2-40B4-BE49-F238E27FC236}">
                <a16:creationId xmlns:a16="http://schemas.microsoft.com/office/drawing/2014/main" id="{AAAAFB8A-7145-4539-A01D-57C10A4F37A5}"/>
              </a:ext>
            </a:extLst>
          </p:cNvPr>
          <p:cNvSpPr/>
          <p:nvPr/>
        </p:nvSpPr>
        <p:spPr>
          <a:xfrm>
            <a:off x="1894198" y="3793691"/>
            <a:ext cx="4834482" cy="937680"/>
          </a:xfrm>
          <a:prstGeom prst="wedgeRoundRectCallout">
            <a:avLst>
              <a:gd name="adj1" fmla="val -64121"/>
              <a:gd name="adj2" fmla="val 140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92C5216-3852-4F33-938B-06C798FA8ED0}"/>
              </a:ext>
            </a:extLst>
          </p:cNvPr>
          <p:cNvSpPr txBox="1"/>
          <p:nvPr/>
        </p:nvSpPr>
        <p:spPr>
          <a:xfrm>
            <a:off x="129320" y="3377321"/>
            <a:ext cx="55333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</a:t>
            </a:r>
            <a:r>
              <a:rPr lang="en-US" sz="1600" b="1">
                <a:latin typeface="Comic Sans MS" panose="030f0702030302020204" pitchFamily="66" charset="0"/>
              </a:rPr>
              <a:t>2 </a:t>
            </a:r>
            <a:r>
              <a:rPr lang="ru-RU" sz="1600" b="1">
                <a:latin typeface="Comic Sans MS" panose="030f0702030302020204" pitchFamily="66" charset="0"/>
              </a:rPr>
              <a:t>Прочитай. Скажи, что у Ларри в портфеле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6C327A6-8D8C-4B52-B3F0-89A740169D3F}"/>
              </a:ext>
            </a:extLst>
          </p:cNvPr>
          <p:cNvSpPr txBox="1"/>
          <p:nvPr/>
        </p:nvSpPr>
        <p:spPr>
          <a:xfrm>
            <a:off x="833900" y="5315799"/>
            <a:ext cx="34427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  <a:latin typeface="Comic Sans MS" panose="030f0702030302020204" pitchFamily="66" charset="0"/>
              </a:rPr>
              <a:t>In my school bag I’ve got…</a:t>
            </a:r>
            <a:endParaRPr lang="ru-RU" sz="1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C38448B-A339-4E0B-9BA0-9C88FBD0767C}"/>
              </a:ext>
            </a:extLst>
          </p:cNvPr>
          <p:cNvSpPr txBox="1"/>
          <p:nvPr/>
        </p:nvSpPr>
        <p:spPr>
          <a:xfrm>
            <a:off x="129320" y="5706781"/>
            <a:ext cx="54757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</a:t>
            </a:r>
            <a:r>
              <a:rPr lang="en-US" sz="1600" b="1">
                <a:latin typeface="Comic Sans MS" panose="030f0702030302020204" pitchFamily="66" charset="0"/>
              </a:rPr>
              <a:t>4 </a:t>
            </a:r>
            <a:r>
              <a:rPr lang="ru-RU" sz="1600" b="1">
                <a:latin typeface="Comic Sans MS" panose="030f0702030302020204" pitchFamily="66" charset="0"/>
              </a:rPr>
              <a:t>О чём сейчас говорит Ларри?</a:t>
            </a:r>
            <a:r>
              <a:rPr lang="en-US" sz="1600" b="1">
                <a:latin typeface="Comic Sans MS" panose="030f0702030302020204" pitchFamily="66" charset="0"/>
              </a:rPr>
              <a:t> 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67A252-3F8D-42CD-AD35-05B3B61CFFE4}"/>
              </a:ext>
            </a:extLst>
          </p:cNvPr>
          <p:cNvSpPr txBox="1"/>
          <p:nvPr/>
        </p:nvSpPr>
        <p:spPr>
          <a:xfrm>
            <a:off x="1540458" y="6348845"/>
            <a:ext cx="11423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mic Sans MS" panose="030f0702030302020204" pitchFamily="66" charset="0"/>
              </a:rPr>
              <a:t>I</a:t>
            </a:r>
            <a:r>
              <a:rPr lang="en-US" sz="2000" b="1" u="sng">
                <a:solidFill>
                  <a:schemeClr val="tx1"/>
                </a:solidFill>
                <a:latin typeface="Comic Sans MS" panose="030f0702030302020204" pitchFamily="66" charset="0"/>
              </a:rPr>
              <a:t>’m</a:t>
            </a:r>
            <a:r>
              <a:rPr lang="en-US" sz="2000">
                <a:solidFill>
                  <a:schemeClr val="tx1"/>
                </a:solidFill>
                <a:latin typeface="Comic Sans MS" panose="030f0702030302020204" pitchFamily="66" charset="0"/>
              </a:rPr>
              <a:t> 9.</a:t>
            </a:r>
            <a:endParaRPr lang="ru-RU" sz="200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9" name="Облачко с текстом: прямоугольное со скругленными углами 48">
            <a:extLst>
              <a:ext uri="{FF2B5EF4-FFF2-40B4-BE49-F238E27FC236}">
                <a16:creationId xmlns:a16="http://schemas.microsoft.com/office/drawing/2014/main" id="{9001BF4A-1E00-4F65-9280-04BB837D232A}"/>
              </a:ext>
            </a:extLst>
          </p:cNvPr>
          <p:cNvSpPr/>
          <p:nvPr/>
        </p:nvSpPr>
        <p:spPr>
          <a:xfrm>
            <a:off x="1363438" y="6238781"/>
            <a:ext cx="1379761" cy="561836"/>
          </a:xfrm>
          <a:prstGeom prst="wedgeRoundRectCallout">
            <a:avLst>
              <a:gd name="adj1" fmla="val -64121"/>
              <a:gd name="adj2" fmla="val 140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AA1D4FA-DB08-4C99-A18A-4DED309F89D2}"/>
              </a:ext>
            </a:extLst>
          </p:cNvPr>
          <p:cNvSpPr txBox="1"/>
          <p:nvPr/>
        </p:nvSpPr>
        <p:spPr>
          <a:xfrm>
            <a:off x="2625112" y="6238781"/>
            <a:ext cx="34427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>
                <a:latin typeface="Comic Sans MS" panose="030f0702030302020204" pitchFamily="66" charset="0"/>
              </a:rPr>
              <a:t>Ты помнишь, что означает выделенное слово?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1605661-6D25-4999-B2C7-7818D8FF1C29}"/>
              </a:ext>
            </a:extLst>
          </p:cNvPr>
          <p:cNvSpPr txBox="1"/>
          <p:nvPr/>
        </p:nvSpPr>
        <p:spPr>
          <a:xfrm>
            <a:off x="172892" y="6957753"/>
            <a:ext cx="318577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</a:t>
            </a:r>
            <a:r>
              <a:rPr lang="en-US" sz="1600" b="1">
                <a:latin typeface="Comic Sans MS" panose="030f0702030302020204" pitchFamily="66" charset="0"/>
              </a:rPr>
              <a:t>5 </a:t>
            </a:r>
            <a:r>
              <a:rPr lang="ru-RU" sz="1600" b="1">
                <a:latin typeface="Comic Sans MS" panose="030f0702030302020204" pitchFamily="66" charset="0"/>
              </a:rPr>
              <a:t>Выбери </a:t>
            </a:r>
            <a:r>
              <a:rPr lang="en-US" sz="1600" b="1">
                <a:latin typeface="Comic Sans MS" panose="030f0702030302020204" pitchFamily="66" charset="0"/>
              </a:rPr>
              <a:t>am/is/are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ECA564-626C-446B-A349-74ACABB13F36}"/>
              </a:ext>
            </a:extLst>
          </p:cNvPr>
          <p:cNvSpPr txBox="1"/>
          <p:nvPr/>
        </p:nvSpPr>
        <p:spPr>
          <a:xfrm>
            <a:off x="157108" y="7319717"/>
            <a:ext cx="4102920" cy="2267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I </a:t>
            </a:r>
            <a:r>
              <a:rPr lang="en-US" sz="1600" b="1" u="sng">
                <a:latin typeface="Comic Sans MS" panose="030f0702030302020204" pitchFamily="66" charset="0"/>
              </a:rPr>
              <a:t>am </a:t>
            </a:r>
            <a:r>
              <a:rPr lang="en-US" sz="1600" b="1">
                <a:latin typeface="Comic Sans MS" panose="030f0702030302020204" pitchFamily="66" charset="0"/>
              </a:rPr>
              <a:t>/ is / are </a:t>
            </a:r>
            <a:r>
              <a:rPr lang="en-US" sz="1600">
                <a:latin typeface="Comic Sans MS" panose="030f0702030302020204" pitchFamily="66" charset="0"/>
              </a:rPr>
              <a:t>happy.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You </a:t>
            </a:r>
            <a:r>
              <a:rPr lang="en-US" sz="1600" b="1">
                <a:latin typeface="Comic Sans MS" panose="030f0702030302020204" pitchFamily="66" charset="0"/>
              </a:rPr>
              <a:t>am / is / are </a:t>
            </a:r>
            <a:r>
              <a:rPr lang="en-US" sz="1600">
                <a:latin typeface="Comic Sans MS" panose="030f0702030302020204" pitchFamily="66" charset="0"/>
              </a:rPr>
              <a:t>my friend.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He </a:t>
            </a:r>
            <a:r>
              <a:rPr lang="en-US" sz="1600" b="1">
                <a:latin typeface="Comic Sans MS" panose="030f0702030302020204" pitchFamily="66" charset="0"/>
              </a:rPr>
              <a:t>am / is / are </a:t>
            </a:r>
            <a:r>
              <a:rPr lang="en-US" sz="1600">
                <a:latin typeface="Comic Sans MS" panose="030f0702030302020204" pitchFamily="66" charset="0"/>
              </a:rPr>
              <a:t>in the bedroom.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She </a:t>
            </a:r>
            <a:r>
              <a:rPr lang="en-US" sz="1600" b="1">
                <a:latin typeface="Comic Sans MS" panose="030f0702030302020204" pitchFamily="66" charset="0"/>
              </a:rPr>
              <a:t>am / is / are </a:t>
            </a:r>
            <a:r>
              <a:rPr lang="en-US" sz="1600">
                <a:latin typeface="Comic Sans MS" panose="030f0702030302020204" pitchFamily="66" charset="0"/>
              </a:rPr>
              <a:t>is sad.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It</a:t>
            </a:r>
            <a:r>
              <a:rPr lang="en-US" sz="1600" b="1">
                <a:latin typeface="Comic Sans MS" panose="030f0702030302020204" pitchFamily="66" charset="0"/>
              </a:rPr>
              <a:t> am / is / are </a:t>
            </a:r>
            <a:r>
              <a:rPr lang="en-US" sz="1600">
                <a:latin typeface="Comic Sans MS" panose="030f0702030302020204" pitchFamily="66" charset="0"/>
              </a:rPr>
              <a:t>a pen.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They</a:t>
            </a:r>
            <a:r>
              <a:rPr lang="en-US" sz="1600" b="1">
                <a:latin typeface="Comic Sans MS" panose="030f0702030302020204" pitchFamily="66" charset="0"/>
              </a:rPr>
              <a:t> am / is / are </a:t>
            </a:r>
            <a:r>
              <a:rPr lang="en-US" sz="1600">
                <a:latin typeface="Comic Sans MS" panose="030f0702030302020204" pitchFamily="66" charset="0"/>
              </a:rPr>
              <a:t>at school.</a:t>
            </a:r>
          </a:p>
        </p:txBody>
      </p:sp>
    </p:spTree>
    <p:extLst>
      <p:ext uri="{BB962C8B-B14F-4D97-AF65-F5344CB8AC3E}">
        <p14:creationId xmlns:p14="http://schemas.microsoft.com/office/powerpoint/2010/main" val="107816136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87A92A-7F80-4183-8D76-114B063CC539}"/>
              </a:ext>
            </a:extLst>
          </p:cNvPr>
          <p:cNvSpPr txBox="1"/>
          <p:nvPr/>
        </p:nvSpPr>
        <p:spPr>
          <a:xfrm>
            <a:off x="84220" y="2374872"/>
            <a:ext cx="67737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Упр.7</a:t>
            </a:r>
            <a:r>
              <a:rPr lang="en-US" sz="1600" b="1">
                <a:latin typeface="Comic Sans MS" panose="030f0702030302020204" pitchFamily="66" charset="0"/>
              </a:rPr>
              <a:t> </a:t>
            </a:r>
            <a:r>
              <a:rPr lang="ru-RU" sz="1600" b="1">
                <a:latin typeface="Comic Sans MS" panose="030f0702030302020204" pitchFamily="66" charset="0"/>
              </a:rPr>
              <a:t>Ты знаешь, что означает выделенное слово?</a:t>
            </a:r>
          </a:p>
        </p:txBody>
      </p:sp>
      <p:sp>
        <p:nvSpPr>
          <p:cNvPr id="5" name="Облачко с текстом: прямоугольное со скругленными углами 4">
            <a:extLst>
              <a:ext uri="{FF2B5EF4-FFF2-40B4-BE49-F238E27FC236}">
                <a16:creationId xmlns:a16="http://schemas.microsoft.com/office/drawing/2014/main" id="{B31381B6-7B7A-42CF-9EFF-7BD2D371CCCF}"/>
              </a:ext>
            </a:extLst>
          </p:cNvPr>
          <p:cNvSpPr/>
          <p:nvPr/>
        </p:nvSpPr>
        <p:spPr>
          <a:xfrm>
            <a:off x="683314" y="2713426"/>
            <a:ext cx="2624663" cy="497994"/>
          </a:xfrm>
          <a:prstGeom prst="wedgeRoundRectCallout">
            <a:avLst>
              <a:gd name="adj1" fmla="val -63540"/>
              <a:gd name="adj2" fmla="val 3655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  <a:latin typeface="Comic Sans MS" panose="030f0702030302020204" pitchFamily="66" charset="0"/>
              </a:rPr>
              <a:t>I’m in </a:t>
            </a:r>
            <a:r>
              <a:rPr lang="en-US" sz="1600" b="1" u="sng">
                <a:solidFill>
                  <a:schemeClr val="tx1"/>
                </a:solidFill>
                <a:latin typeface="Comic Sans MS" panose="030f0702030302020204" pitchFamily="66" charset="0"/>
              </a:rPr>
              <a:t>Year 5 </a:t>
            </a:r>
            <a:r>
              <a:rPr lang="en-US" sz="1600">
                <a:solidFill>
                  <a:schemeClr val="tx1"/>
                </a:solidFill>
                <a:latin typeface="Comic Sans MS" panose="030f0702030302020204" pitchFamily="66" charset="0"/>
              </a:rPr>
              <a:t>at school.</a:t>
            </a:r>
            <a:endParaRPr lang="ru-RU" sz="1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60D27C-23DC-4863-8594-F4295741EB11}"/>
              </a:ext>
            </a:extLst>
          </p:cNvPr>
          <p:cNvSpPr txBox="1"/>
          <p:nvPr/>
        </p:nvSpPr>
        <p:spPr>
          <a:xfrm>
            <a:off x="84220" y="3380697"/>
            <a:ext cx="44608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Упр.8</a:t>
            </a:r>
            <a:r>
              <a:rPr lang="en-US" sz="1600" b="1">
                <a:latin typeface="Comic Sans MS" panose="030f0702030302020204" pitchFamily="66" charset="0"/>
              </a:rPr>
              <a:t> </a:t>
            </a:r>
            <a:r>
              <a:rPr lang="ru-RU" sz="1600" b="1">
                <a:latin typeface="Comic Sans MS" panose="030f0702030302020204" pitchFamily="66" charset="0"/>
              </a:rPr>
              <a:t>Скажи, в каком классе учишься ты</a:t>
            </a:r>
            <a:r>
              <a:rPr lang="en-US" sz="1600" b="1">
                <a:latin typeface="Comic Sans MS" panose="030f0702030302020204" pitchFamily="66" charset="0"/>
              </a:rPr>
              <a:t> 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1E587B-1C8A-4A11-AFB3-954974D43983}"/>
              </a:ext>
            </a:extLst>
          </p:cNvPr>
          <p:cNvSpPr txBox="1"/>
          <p:nvPr/>
        </p:nvSpPr>
        <p:spPr>
          <a:xfrm>
            <a:off x="97668" y="3780900"/>
            <a:ext cx="44608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Упр.9</a:t>
            </a:r>
            <a:r>
              <a:rPr lang="en-US" sz="1600" b="1">
                <a:latin typeface="Comic Sans MS" panose="030f0702030302020204" pitchFamily="66" charset="0"/>
              </a:rPr>
              <a:t> </a:t>
            </a:r>
            <a:r>
              <a:rPr lang="ru-RU" sz="1600" b="1">
                <a:latin typeface="Comic Sans MS" panose="030f0702030302020204" pitchFamily="66" charset="0"/>
              </a:rPr>
              <a:t>Соедини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BF2171-38E8-499A-8C44-F22C27480677}"/>
              </a:ext>
            </a:extLst>
          </p:cNvPr>
          <p:cNvSpPr txBox="1"/>
          <p:nvPr/>
        </p:nvSpPr>
        <p:spPr>
          <a:xfrm>
            <a:off x="357463" y="4097263"/>
            <a:ext cx="2237493" cy="115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sz="1600">
                <a:latin typeface="Comic Sans MS" panose="030f0702030302020204" pitchFamily="66" charset="0"/>
              </a:rPr>
              <a:t>I’m in Year 3.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sz="1600">
                <a:latin typeface="Comic Sans MS" panose="030f0702030302020204" pitchFamily="66" charset="0"/>
              </a:rPr>
              <a:t>I’m in Year 6.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sz="1600">
                <a:latin typeface="Comic Sans MS" panose="030f0702030302020204" pitchFamily="66" charset="0"/>
              </a:rPr>
              <a:t>I’m in Year 4.</a:t>
            </a:r>
            <a:endParaRPr lang="ru-RU" sz="1600">
              <a:latin typeface="Comic Sans MS" panose="030f07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D22933-7D2F-4E61-8B19-E503CEECF5CD}"/>
              </a:ext>
            </a:extLst>
          </p:cNvPr>
          <p:cNvSpPr txBox="1"/>
          <p:nvPr/>
        </p:nvSpPr>
        <p:spPr>
          <a:xfrm>
            <a:off x="3302860" y="4097263"/>
            <a:ext cx="2237493" cy="115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ru-RU" sz="1600">
                <a:latin typeface="Comic Sans MS" panose="030f0702030302020204" pitchFamily="66" charset="0"/>
              </a:rPr>
              <a:t>Я в 6 классе.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ru-RU" sz="1600">
                <a:latin typeface="Comic Sans MS" panose="030f0702030302020204" pitchFamily="66" charset="0"/>
              </a:rPr>
              <a:t>Я в 3 классе.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ru-RU" sz="1600">
                <a:latin typeface="Comic Sans MS" panose="030f0702030302020204" pitchFamily="66" charset="0"/>
              </a:rPr>
              <a:t>Я в 4 классе.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6920A2-84A6-400C-80EF-9953B387F672}"/>
              </a:ext>
            </a:extLst>
          </p:cNvPr>
          <p:cNvSpPr txBox="1"/>
          <p:nvPr/>
        </p:nvSpPr>
        <p:spPr>
          <a:xfrm>
            <a:off x="84220" y="5334014"/>
            <a:ext cx="65526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Упр.9 Как ты думаешь, о чём говорит Ларри? 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A33E8FD-AAAA-4778-A542-E96126279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60" y="5573111"/>
            <a:ext cx="924308" cy="1006692"/>
          </a:xfrm>
          <a:prstGeom prst="rect">
            <a:avLst/>
          </a:prstGeom>
        </p:spPr>
      </p:pic>
      <p:sp>
        <p:nvSpPr>
          <p:cNvPr id="13" name="Облачко с текстом: прямоугольное со скругленными углами 12">
            <a:extLst>
              <a:ext uri="{FF2B5EF4-FFF2-40B4-BE49-F238E27FC236}">
                <a16:creationId xmlns:a16="http://schemas.microsoft.com/office/drawing/2014/main" id="{A1272D30-58A2-4B82-880B-45CCF77602CC}"/>
              </a:ext>
            </a:extLst>
          </p:cNvPr>
          <p:cNvSpPr/>
          <p:nvPr/>
        </p:nvSpPr>
        <p:spPr>
          <a:xfrm>
            <a:off x="1390799" y="5825786"/>
            <a:ext cx="1847728" cy="437518"/>
          </a:xfrm>
          <a:prstGeom prst="wedgeRoundRectCallout">
            <a:avLst>
              <a:gd name="adj1" fmla="val -63540"/>
              <a:gd name="adj2" fmla="val 3655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  <a:latin typeface="Comic Sans MS" panose="030f0702030302020204" pitchFamily="66" charset="0"/>
              </a:rPr>
              <a:t>I like </a:t>
            </a:r>
            <a:r>
              <a:rPr lang="en-US" sz="1600" b="1">
                <a:solidFill>
                  <a:schemeClr val="tx1"/>
                </a:solidFill>
                <a:latin typeface="Comic Sans MS" panose="030f0702030302020204" pitchFamily="66" charset="0"/>
              </a:rPr>
              <a:t>English</a:t>
            </a:r>
            <a:r>
              <a:rPr lang="en-US" sz="1600">
                <a:solidFill>
                  <a:schemeClr val="tx1"/>
                </a:solidFill>
                <a:latin typeface="Comic Sans MS" panose="030f0702030302020204" pitchFamily="66" charset="0"/>
              </a:rPr>
              <a:t>!</a:t>
            </a:r>
            <a:endParaRPr lang="ru-RU" sz="1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82E3A0-E897-4084-9B97-154E1D2833F8}"/>
              </a:ext>
            </a:extLst>
          </p:cNvPr>
          <p:cNvSpPr txBox="1"/>
          <p:nvPr/>
        </p:nvSpPr>
        <p:spPr>
          <a:xfrm>
            <a:off x="123492" y="417250"/>
            <a:ext cx="6636840" cy="1898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I </a:t>
            </a:r>
            <a:r>
              <a:rPr lang="en-US" sz="1600" u="sng">
                <a:latin typeface="Comic Sans MS" panose="030f0702030302020204" pitchFamily="66" charset="0"/>
              </a:rPr>
              <a:t>am not</a:t>
            </a:r>
            <a:r>
              <a:rPr lang="en-US" sz="1600">
                <a:latin typeface="Comic Sans MS" panose="030f0702030302020204" pitchFamily="66" charset="0"/>
              </a:rPr>
              <a:t> ten. – I</a:t>
            </a:r>
            <a:r>
              <a:rPr lang="en-US" sz="1600" b="1" u="sng">
                <a:latin typeface="Comic Sans MS" panose="030f0702030302020204" pitchFamily="66" charset="0"/>
              </a:rPr>
              <a:t>’m not</a:t>
            </a:r>
            <a:r>
              <a:rPr lang="en-US" sz="1600" b="1">
                <a:latin typeface="Comic Sans MS" panose="030f0702030302020204" pitchFamily="66" charset="0"/>
              </a:rPr>
              <a:t> </a:t>
            </a:r>
            <a:r>
              <a:rPr lang="en-US" sz="1600">
                <a:latin typeface="Comic Sans MS" panose="030f0702030302020204" pitchFamily="66" charset="0"/>
              </a:rPr>
              <a:t>ten.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They </a:t>
            </a:r>
            <a:r>
              <a:rPr lang="en-US" sz="1600" u="sng">
                <a:latin typeface="Comic Sans MS" panose="030f0702030302020204" pitchFamily="66" charset="0"/>
              </a:rPr>
              <a:t>are not </a:t>
            </a:r>
            <a:r>
              <a:rPr lang="en-US" sz="1600">
                <a:latin typeface="Comic Sans MS" panose="030f0702030302020204" pitchFamily="66" charset="0"/>
              </a:rPr>
              <a:t>in the tree house. – </a:t>
            </a:r>
            <a:r>
              <a:rPr lang="ru-RU" sz="1600">
                <a:latin typeface="Comic Sans MS" panose="030f0702030302020204" pitchFamily="66" charset="0"/>
              </a:rPr>
              <a:t> </a:t>
            </a:r>
            <a:r>
              <a:rPr lang="en-US" sz="1600">
                <a:latin typeface="Comic Sans MS" panose="030f0702030302020204" pitchFamily="66" charset="0"/>
              </a:rPr>
              <a:t>They _____</a:t>
            </a:r>
            <a:r>
              <a:rPr lang="ru-RU" sz="1600">
                <a:latin typeface="Comic Sans MS" panose="030f0702030302020204" pitchFamily="66" charset="0"/>
              </a:rPr>
              <a:t>____</a:t>
            </a:r>
            <a:r>
              <a:rPr lang="en-US" sz="1600">
                <a:latin typeface="Comic Sans MS" panose="030f0702030302020204" pitchFamily="66" charset="0"/>
              </a:rPr>
              <a:t>_ in the tree house.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Comic Sans MS" panose="030f0702030302020204" pitchFamily="66" charset="0"/>
              </a:rPr>
              <a:t>3. He </a:t>
            </a:r>
            <a:r>
              <a:rPr lang="en-US" sz="1600" u="sng">
                <a:latin typeface="Comic Sans MS" panose="030f0702030302020204" pitchFamily="66" charset="0"/>
              </a:rPr>
              <a:t>is not </a:t>
            </a:r>
            <a:r>
              <a:rPr lang="en-US" sz="1600">
                <a:latin typeface="Comic Sans MS" panose="030f0702030302020204" pitchFamily="66" charset="0"/>
              </a:rPr>
              <a:t>happy. – He ___</a:t>
            </a:r>
            <a:r>
              <a:rPr lang="ru-RU" sz="1600">
                <a:latin typeface="Comic Sans MS" panose="030f0702030302020204" pitchFamily="66" charset="0"/>
              </a:rPr>
              <a:t>_____</a:t>
            </a:r>
            <a:r>
              <a:rPr lang="en-US" sz="1600">
                <a:latin typeface="Comic Sans MS" panose="030f0702030302020204" pitchFamily="66" charset="0"/>
              </a:rPr>
              <a:t>___ happy.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Comic Sans MS" panose="030f0702030302020204" pitchFamily="66" charset="0"/>
              </a:rPr>
              <a:t>4. We </a:t>
            </a:r>
            <a:r>
              <a:rPr lang="en-US" sz="1600" u="sng">
                <a:latin typeface="Comic Sans MS" panose="030f0702030302020204" pitchFamily="66" charset="0"/>
              </a:rPr>
              <a:t>are not </a:t>
            </a:r>
            <a:r>
              <a:rPr lang="en-US" sz="1600">
                <a:latin typeface="Comic Sans MS" panose="030f0702030302020204" pitchFamily="66" charset="0"/>
              </a:rPr>
              <a:t>at school. – We ___</a:t>
            </a:r>
            <a:r>
              <a:rPr lang="ru-RU" sz="1600">
                <a:latin typeface="Comic Sans MS" panose="030f0702030302020204" pitchFamily="66" charset="0"/>
              </a:rPr>
              <a:t>____</a:t>
            </a:r>
            <a:r>
              <a:rPr lang="en-US" sz="1600">
                <a:latin typeface="Comic Sans MS" panose="030f0702030302020204" pitchFamily="66" charset="0"/>
              </a:rPr>
              <a:t>____ at school.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7F88F2-C430-46BF-8D53-D53D02F3023E}"/>
              </a:ext>
            </a:extLst>
          </p:cNvPr>
          <p:cNvSpPr txBox="1"/>
          <p:nvPr/>
        </p:nvSpPr>
        <p:spPr>
          <a:xfrm>
            <a:off x="123492" y="78696"/>
            <a:ext cx="67737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</a:t>
            </a:r>
            <a:r>
              <a:rPr lang="en-US" sz="1600" b="1">
                <a:latin typeface="Comic Sans MS" panose="030f0702030302020204" pitchFamily="66" charset="0"/>
              </a:rPr>
              <a:t>6 </a:t>
            </a:r>
            <a:r>
              <a:rPr lang="ru-RU" sz="1600" b="1">
                <a:latin typeface="Comic Sans MS" panose="030f0702030302020204" pitchFamily="66" charset="0"/>
              </a:rPr>
              <a:t>Напиши краткую форму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747D68-F6E5-4043-8345-258AB5C0F085}"/>
              </a:ext>
            </a:extLst>
          </p:cNvPr>
          <p:cNvSpPr txBox="1"/>
          <p:nvPr/>
        </p:nvSpPr>
        <p:spPr>
          <a:xfrm>
            <a:off x="115941" y="6649623"/>
            <a:ext cx="65526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Упр.10 Какие из этих школьных предметов ты изучаешь в школе? Отметь их галочкой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C0DF81-7EAA-4C44-B984-14F1EDE0587A}"/>
              </a:ext>
            </a:extLst>
          </p:cNvPr>
          <p:cNvSpPr txBox="1"/>
          <p:nvPr/>
        </p:nvSpPr>
        <p:spPr>
          <a:xfrm>
            <a:off x="152690" y="7234398"/>
            <a:ext cx="6552620" cy="79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Comic Sans MS" panose="030f0702030302020204" pitchFamily="66" charset="0"/>
              </a:rPr>
              <a:t>Which school subjects do you have at school?</a:t>
            </a:r>
            <a:r>
              <a:rPr lang="ru-RU" sz="1600">
                <a:latin typeface="Comic Sans MS" panose="030f0702030302020204" pitchFamily="66" charset="0"/>
              </a:rPr>
              <a:t> </a:t>
            </a:r>
            <a:endParaRPr lang="en-US" sz="160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ru-RU" sz="1600">
                <a:latin typeface="Comic Sans MS" panose="030f0702030302020204" pitchFamily="66" charset="0"/>
              </a:rPr>
              <a:t>– </a:t>
            </a:r>
            <a:r>
              <a:rPr lang="en-US" sz="1600">
                <a:latin typeface="Comic Sans MS" panose="030f0702030302020204" pitchFamily="66" charset="0"/>
              </a:rPr>
              <a:t>We have… / We don’t have…</a:t>
            </a:r>
            <a:endParaRPr lang="ru-RU" sz="1600">
              <a:latin typeface="Comic Sans MS" panose="030f0702030302020204" pitchFamily="66" charset="0"/>
            </a:endParaRPr>
          </a:p>
        </p:txBody>
      </p:sp>
      <p:graphicFrame>
        <p:nvGraphicFramePr>
          <p:cNvPr id="25" name="Таблица 13">
            <a:extLst>
              <a:ext uri="{FF2B5EF4-FFF2-40B4-BE49-F238E27FC236}">
                <a16:creationId xmlns:a16="http://schemas.microsoft.com/office/drawing/2014/main" id="{E1182BF7-DECE-434F-84A5-C6F7AF947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679408"/>
              </p:ext>
            </p:extLst>
          </p:nvPr>
        </p:nvGraphicFramePr>
        <p:xfrm>
          <a:off x="357463" y="8211453"/>
          <a:ext cx="392408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852">
                  <a:extLst>
                    <a:ext uri="{9D8B030D-6E8A-4147-A177-3AD203B41FA5}">
                      <a16:colId xmlns:a16="http://schemas.microsoft.com/office/drawing/2014/main" val="1572078491"/>
                    </a:ext>
                  </a:extLst>
                </a:gridCol>
                <a:gridCol w="527125">
                  <a:extLst>
                    <a:ext uri="{9D8B030D-6E8A-4147-A177-3AD203B41FA5}">
                      <a16:colId xmlns:a16="http://schemas.microsoft.com/office/drawing/2014/main" val="3994385426"/>
                    </a:ext>
                  </a:extLst>
                </a:gridCol>
                <a:gridCol w="1258645">
                  <a:extLst>
                    <a:ext uri="{9D8B030D-6E8A-4147-A177-3AD203B41FA5}">
                      <a16:colId xmlns:a16="http://schemas.microsoft.com/office/drawing/2014/main" val="1695342230"/>
                    </a:ext>
                  </a:extLst>
                </a:gridCol>
                <a:gridCol w="645459">
                  <a:extLst>
                    <a:ext uri="{9D8B030D-6E8A-4147-A177-3AD203B41FA5}">
                      <a16:colId xmlns:a16="http://schemas.microsoft.com/office/drawing/2014/main" val="1751998127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English</a:t>
                      </a:r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History</a:t>
                      </a:r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238486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600" b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Maths</a:t>
                      </a:r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Science</a:t>
                      </a:r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822152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Geography</a:t>
                      </a:r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</a:t>
                      </a:r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440542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</a:t>
                      </a:r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Music</a:t>
                      </a:r>
                      <a:endParaRPr lang="ru-RU" sz="1600" b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lang="ru-RU" sz="1600" b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97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11883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45ED510-2209-458C-8B2D-7460D1F2EC94}"/>
              </a:ext>
            </a:extLst>
          </p:cNvPr>
          <p:cNvSpPr txBox="1"/>
          <p:nvPr/>
        </p:nvSpPr>
        <p:spPr>
          <a:xfrm>
            <a:off x="110580" y="501363"/>
            <a:ext cx="66368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Упр.12 Какие у них любимые школьные предметы?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2D6006-57E5-4B18-946D-4D55F46FEBDF}"/>
              </a:ext>
            </a:extLst>
          </p:cNvPr>
          <p:cNvSpPr txBox="1"/>
          <p:nvPr/>
        </p:nvSpPr>
        <p:spPr>
          <a:xfrm>
            <a:off x="110580" y="74950"/>
            <a:ext cx="66368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Упр.11 Какой у тебя любимый школьный предмет?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1BE01578-8415-48D2-ACA4-275D5D7455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39" t="-14098" r="23960" b="50246"/>
          <a:stretch>
            <a:fillRect/>
          </a:stretch>
        </p:blipFill>
        <p:spPr bwMode="auto">
          <a:xfrm>
            <a:off x="309595" y="1421552"/>
            <a:ext cx="908547" cy="790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955FE802-5234-4A04-B9B9-E1A94C984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787"/>
          <a:stretch>
            <a:fillRect/>
          </a:stretch>
        </p:blipFill>
        <p:spPr bwMode="auto">
          <a:xfrm>
            <a:off x="486640" y="2249671"/>
            <a:ext cx="764281" cy="73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8373C3B6-331F-4AD5-9C46-613C7FFAC2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3" t="-3857" r="9812" b="50779"/>
          <a:stretch>
            <a:fillRect/>
          </a:stretch>
        </p:blipFill>
        <p:spPr bwMode="auto">
          <a:xfrm>
            <a:off x="428603" y="785628"/>
            <a:ext cx="762524" cy="74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9F7A47-A56D-4CAE-B088-D959DDF2C294}"/>
              </a:ext>
            </a:extLst>
          </p:cNvPr>
          <p:cNvSpPr txBox="1"/>
          <p:nvPr/>
        </p:nvSpPr>
        <p:spPr>
          <a:xfrm>
            <a:off x="1310135" y="989927"/>
            <a:ext cx="41254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Comic Sans MS" panose="030f0702030302020204" pitchFamily="66" charset="0"/>
              </a:rPr>
              <a:t>Ben: “</a:t>
            </a:r>
            <a:r>
              <a:rPr lang="en-US" sz="1600">
                <a:solidFill>
                  <a:schemeClr val="tx1"/>
                </a:solidFill>
                <a:latin typeface="Comic Sans MS" panose="030f0702030302020204" pitchFamily="66" charset="0"/>
              </a:rPr>
              <a:t>My favorite subject is PE.”</a:t>
            </a:r>
            <a:endParaRPr lang="ru-RU" sz="1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FC78DF-AAC1-41CB-ACA4-87353483803B}"/>
              </a:ext>
            </a:extLst>
          </p:cNvPr>
          <p:cNvSpPr txBox="1"/>
          <p:nvPr/>
        </p:nvSpPr>
        <p:spPr>
          <a:xfrm>
            <a:off x="1250921" y="1717635"/>
            <a:ext cx="3849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mic Sans MS" panose="030f0702030302020204" pitchFamily="66" charset="0"/>
              </a:rPr>
              <a:t>Max: “</a:t>
            </a:r>
            <a:r>
              <a:rPr lang="en-US" sz="1600">
                <a:solidFill>
                  <a:schemeClr val="tx1"/>
                </a:solidFill>
                <a:latin typeface="Comic Sans MS" panose="030f0702030302020204" pitchFamily="66" charset="0"/>
              </a:rPr>
              <a:t>My favorite subject is History.”</a:t>
            </a:r>
            <a:endParaRPr lang="ru-RU" sz="1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7059A1-CB18-4649-9D2A-661E7573CD57}"/>
              </a:ext>
            </a:extLst>
          </p:cNvPr>
          <p:cNvSpPr txBox="1"/>
          <p:nvPr/>
        </p:nvSpPr>
        <p:spPr>
          <a:xfrm>
            <a:off x="1366273" y="2419120"/>
            <a:ext cx="4125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Comic Sans MS" panose="030f0702030302020204" pitchFamily="66" charset="0"/>
              </a:rPr>
              <a:t>Alex: “</a:t>
            </a:r>
            <a:r>
              <a:rPr lang="en-US" sz="1600">
                <a:solidFill>
                  <a:schemeClr val="tx1"/>
                </a:solidFill>
                <a:latin typeface="Comic Sans MS" panose="030f0702030302020204" pitchFamily="66" charset="0"/>
              </a:rPr>
              <a:t>My favorite subject is Science.</a:t>
            </a:r>
            <a:r>
              <a:rPr lang="en-US" sz="1600">
                <a:latin typeface="Comic Sans MS" panose="030f0702030302020204" pitchFamily="66" charset="0"/>
              </a:rPr>
              <a:t>“</a:t>
            </a:r>
            <a:endParaRPr lang="ru-RU" sz="1600">
              <a:latin typeface="Comic Sans MS" panose="030f0702030302020204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712FD1-29EC-4D49-BD0B-9333EA736A65}"/>
              </a:ext>
            </a:extLst>
          </p:cNvPr>
          <p:cNvSpPr txBox="1"/>
          <p:nvPr/>
        </p:nvSpPr>
        <p:spPr>
          <a:xfrm>
            <a:off x="110579" y="4585639"/>
            <a:ext cx="66368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</a:t>
            </a:r>
            <a:r>
              <a:rPr lang="en-US" sz="1600" b="1">
                <a:latin typeface="Comic Sans MS" panose="030f0702030302020204" pitchFamily="66" charset="0"/>
              </a:rPr>
              <a:t>14 </a:t>
            </a:r>
            <a:r>
              <a:rPr lang="ru-RU" sz="1600" b="1">
                <a:latin typeface="Comic Sans MS" panose="030f0702030302020204" pitchFamily="66" charset="0"/>
              </a:rPr>
              <a:t>Прочитай письмо Ларри и ответь на вопросы (упр.5, модуль 2</a:t>
            </a:r>
            <a:r>
              <a:rPr lang="en-US" sz="1600" b="1">
                <a:latin typeface="Comic Sans MS" panose="030f0702030302020204" pitchFamily="66" charset="0"/>
              </a:rPr>
              <a:t>a)</a:t>
            </a:r>
            <a:endParaRPr lang="ru-RU" sz="1600" b="1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FF32AE-A423-4745-BC1E-579A89374E42}"/>
              </a:ext>
            </a:extLst>
          </p:cNvPr>
          <p:cNvSpPr txBox="1"/>
          <p:nvPr/>
        </p:nvSpPr>
        <p:spPr>
          <a:xfrm>
            <a:off x="110579" y="5253725"/>
            <a:ext cx="66368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>
                <a:latin typeface="Comic Sans MS" panose="030f0702030302020204" pitchFamily="66" charset="0"/>
              </a:rPr>
              <a:t>Упр.</a:t>
            </a:r>
            <a:r>
              <a:rPr lang="en-US" sz="1600" b="1">
                <a:latin typeface="Comic Sans MS" panose="030f0702030302020204" pitchFamily="66" charset="0"/>
              </a:rPr>
              <a:t>15 </a:t>
            </a:r>
            <a:r>
              <a:rPr lang="ru-RU" sz="1600" b="1">
                <a:latin typeface="Comic Sans MS" panose="030f0702030302020204" pitchFamily="66" charset="0"/>
              </a:rPr>
              <a:t>Напиши письмо о себе. Используй письмо Ларри в качестве образца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30F569-D4B6-4D45-A53E-00ADA4A8CA4F}"/>
              </a:ext>
            </a:extLst>
          </p:cNvPr>
          <p:cNvSpPr txBox="1"/>
          <p:nvPr/>
        </p:nvSpPr>
        <p:spPr>
          <a:xfrm>
            <a:off x="206433" y="5813048"/>
            <a:ext cx="6636839" cy="1528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88" indent="-357188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How old are you?</a:t>
            </a:r>
          </a:p>
          <a:p>
            <a:pPr marL="357188" indent="-357188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What year are you in at school?</a:t>
            </a:r>
          </a:p>
          <a:p>
            <a:pPr marL="357188" indent="-357188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What subjects do you like?</a:t>
            </a:r>
          </a:p>
          <a:p>
            <a:pPr marL="357188" indent="-357188">
              <a:lnSpc>
                <a:spcPct val="150000"/>
              </a:lnSpc>
              <a:buFont typeface="+mj-lt"/>
              <a:buAutoNum type="arabicPeriod"/>
            </a:pPr>
            <a:r>
              <a:rPr lang="en-US" sz="1600">
                <a:latin typeface="Comic Sans MS" panose="030f0702030302020204" pitchFamily="66" charset="0"/>
              </a:rPr>
              <a:t>What’s your favourite subject? </a:t>
            </a:r>
            <a:endParaRPr lang="ru-RU" sz="160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3DBE07-471D-43FC-BB29-001E82D8E92A}"/>
              </a:ext>
            </a:extLst>
          </p:cNvPr>
          <p:cNvSpPr txBox="1"/>
          <p:nvPr/>
        </p:nvSpPr>
        <p:spPr>
          <a:xfrm>
            <a:off x="242471" y="7341864"/>
            <a:ext cx="6260779" cy="2508702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i="1">
                <a:latin typeface="Comic Sans MS" panose="030f0702030302020204" pitchFamily="66" charset="0"/>
              </a:rPr>
              <a:t>Hello, </a:t>
            </a:r>
          </a:p>
          <a:p>
            <a:pPr>
              <a:lnSpc>
                <a:spcPct val="150000"/>
              </a:lnSpc>
            </a:pPr>
            <a:r>
              <a:rPr lang="en-US" sz="1600" i="1">
                <a:latin typeface="Comic Sans MS" panose="030f0702030302020204" pitchFamily="66" charset="0"/>
              </a:rPr>
              <a:t>My name is ______________. I’m ___. I’m in Year ____ at school. I like ___________ and _____________, but my favourite subject is __________________.</a:t>
            </a:r>
          </a:p>
          <a:p>
            <a:pPr>
              <a:lnSpc>
                <a:spcPct val="150000"/>
              </a:lnSpc>
            </a:pPr>
            <a:r>
              <a:rPr lang="en-US" sz="1600" i="1">
                <a:latin typeface="Comic Sans MS" panose="030f0702030302020204" pitchFamily="66" charset="0"/>
              </a:rPr>
              <a:t>What about you?</a:t>
            </a:r>
          </a:p>
          <a:p>
            <a:pPr>
              <a:lnSpc>
                <a:spcPct val="150000"/>
              </a:lnSpc>
            </a:pPr>
            <a:r>
              <a:rPr lang="en-US" sz="1600" i="1">
                <a:latin typeface="Comic Sans MS" panose="030f0702030302020204" pitchFamily="66" charset="0"/>
              </a:rPr>
              <a:t>_______________</a:t>
            </a:r>
            <a:endParaRPr lang="ru-RU" sz="1600" i="1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33260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A4 Paper (210x297 mm)</PresentationFormat>
  <Paragraphs>61</Paragraphs>
  <Slides>3</Slides>
  <Notes>0</Notes>
  <TotalTime>1259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8">
      <vt:lpstr>Arial</vt:lpstr>
      <vt:lpstr>Calibri Light</vt:lpstr>
      <vt:lpstr>Calibri</vt:lpstr>
      <vt:lpstr>Comic Sans MS</vt:lpstr>
      <vt:lpstr>Тема Office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3 класс урок 44 extra by busybee</dc:title>
  <dc:creator>Helen Ditz</dc:creator>
  <cp:lastModifiedBy>Alla Ivanova</cp:lastModifiedBy>
  <cp:revision>228</cp:revision>
  <dcterms:created xsi:type="dcterms:W3CDTF">2023-10-01T17:33:27Z</dcterms:created>
  <dcterms:modified xsi:type="dcterms:W3CDTF">2025-03-05T09:01:14Z</dcterms:modified>
</cp:coreProperties>
</file>