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6858000" cy="9906000" type="A4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7" autoAdjust="0"/>
    <p:restoredTop sz="94660"/>
  </p:normalViewPr>
  <p:slideViewPr>
    <p:cSldViewPr snapToGrid="0">
      <p:cViewPr>
        <p:scale>
          <a:sx n="64" d="100"/>
          <a:sy n="64" d="100"/>
        </p:scale>
        <p:origin x="207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38D0-0795-475E-B2FC-136E062BC52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7018-16DA-40EE-A39C-8EEF7E16E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3942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738D0-0795-475E-B2FC-136E062BC52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7018-16DA-40EE-A39C-8EEF7E16E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5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2.png" /><Relationship Id="rId11" Type="http://schemas.openxmlformats.org/officeDocument/2006/relationships/image" Target="../media/image13.png" /><Relationship Id="rId12" Type="http://schemas.openxmlformats.org/officeDocument/2006/relationships/image" Target="../media/image14.png" /><Relationship Id="rId13" Type="http://schemas.openxmlformats.org/officeDocument/2006/relationships/image" Target="../media/image15.png" /><Relationship Id="rId14" Type="http://schemas.openxmlformats.org/officeDocument/2006/relationships/image" Target="../media/image16.png" /><Relationship Id="rId15" Type="http://schemas.openxmlformats.org/officeDocument/2006/relationships/image" Target="../media/image17.png" /><Relationship Id="rId2" Type="http://schemas.openxmlformats.org/officeDocument/2006/relationships/image" Target="../media/image8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9.png" /><Relationship Id="rId6" Type="http://schemas.openxmlformats.org/officeDocument/2006/relationships/image" Target="../media/image4.png" /><Relationship Id="rId7" Type="http://schemas.openxmlformats.org/officeDocument/2006/relationships/image" Target="../media/image7.png" /><Relationship Id="rId8" Type="http://schemas.openxmlformats.org/officeDocument/2006/relationships/image" Target="../media/image10.png" /><Relationship Id="rId9" Type="http://schemas.openxmlformats.org/officeDocument/2006/relationships/image" Target="../media/image1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3B5408-66E5-4DF3-AC54-5A6854B8F2D5}"/>
              </a:ext>
            </a:extLst>
          </p:cNvPr>
          <p:cNvSpPr txBox="1"/>
          <p:nvPr/>
        </p:nvSpPr>
        <p:spPr>
          <a:xfrm>
            <a:off x="5341762" y="-43406"/>
            <a:ext cx="13869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vk.com/bybusybee</a:t>
            </a:r>
            <a:endParaRPr lang="ru-RU" sz="110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4FA13A-DBD2-4EF3-9ADC-9597294278C6}"/>
              </a:ext>
            </a:extLst>
          </p:cNvPr>
          <p:cNvSpPr txBox="1"/>
          <p:nvPr/>
        </p:nvSpPr>
        <p:spPr>
          <a:xfrm>
            <a:off x="84220" y="218204"/>
            <a:ext cx="6644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latin typeface="Comic Sans MS" panose="030f0702030302020204" pitchFamily="66" charset="0"/>
              </a:rPr>
              <a:t>Упр.</a:t>
            </a:r>
            <a:r>
              <a:rPr lang="en-US" sz="1600" b="1">
                <a:latin typeface="Comic Sans MS" panose="030f0702030302020204" pitchFamily="66" charset="0"/>
              </a:rPr>
              <a:t>1 </a:t>
            </a:r>
            <a:r>
              <a:rPr lang="ru-RU" sz="1600" b="1">
                <a:latin typeface="Comic Sans MS" panose="030f0702030302020204" pitchFamily="66" charset="0"/>
              </a:rPr>
              <a:t>Найди 7 школьных предметов</a:t>
            </a:r>
            <a:r>
              <a:rPr lang="en-US" sz="1600" b="1">
                <a:latin typeface="Comic Sans MS" panose="030f0702030302020204" pitchFamily="66" charset="0"/>
              </a:rPr>
              <a:t>. </a:t>
            </a:r>
            <a:r>
              <a:rPr lang="ru-RU" sz="1600" b="1">
                <a:latin typeface="Comic Sans MS" panose="030f0702030302020204" pitchFamily="66" charset="0"/>
              </a:rPr>
              <a:t>Слова могут быть по горизонтали и по вертикали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E2B002-6001-427F-B193-D5BB52E34C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16" t="12260" r="47602" b="4152"/>
          <a:stretch>
            <a:fillRect/>
          </a:stretch>
        </p:blipFill>
        <p:spPr>
          <a:xfrm>
            <a:off x="3288632" y="606844"/>
            <a:ext cx="3278113" cy="334467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97581A7-B87C-4F24-A3A0-CEB7FD62E11D}"/>
              </a:ext>
            </a:extLst>
          </p:cNvPr>
          <p:cNvSpPr txBox="1"/>
          <p:nvPr/>
        </p:nvSpPr>
        <p:spPr>
          <a:xfrm>
            <a:off x="291255" y="950610"/>
            <a:ext cx="2666277" cy="2636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>
                <a:latin typeface="Comic Sans MS" panose="030f0702030302020204" pitchFamily="66" charset="0"/>
              </a:rPr>
              <a:t>________________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>
                <a:latin typeface="Comic Sans MS" panose="030f0702030302020204" pitchFamily="66" charset="0"/>
              </a:rPr>
              <a:t>________________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>
                <a:latin typeface="Comic Sans MS" panose="030f0702030302020204" pitchFamily="66" charset="0"/>
              </a:rPr>
              <a:t>________________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>
                <a:latin typeface="Comic Sans MS" panose="030f0702030302020204" pitchFamily="66" charset="0"/>
              </a:rPr>
              <a:t>________________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>
                <a:latin typeface="Comic Sans MS" panose="030f0702030302020204" pitchFamily="66" charset="0"/>
              </a:rPr>
              <a:t>________________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>
                <a:latin typeface="Comic Sans MS" panose="030f0702030302020204" pitchFamily="66" charset="0"/>
              </a:rPr>
              <a:t>________________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>
                <a:latin typeface="Comic Sans MS" panose="030f0702030302020204" pitchFamily="66" charset="0"/>
              </a:rPr>
              <a:t>________________</a:t>
            </a:r>
            <a:endParaRPr lang="ru-RU" sz="1600">
              <a:latin typeface="Comic Sans MS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44B640-C384-42D2-940C-84F61CBE7EAE}"/>
              </a:ext>
            </a:extLst>
          </p:cNvPr>
          <p:cNvSpPr txBox="1"/>
          <p:nvPr/>
        </p:nvSpPr>
        <p:spPr>
          <a:xfrm>
            <a:off x="106770" y="3951517"/>
            <a:ext cx="6644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latin typeface="Comic Sans MS" panose="030f0702030302020204" pitchFamily="66" charset="0"/>
              </a:rPr>
              <a:t>Упр.</a:t>
            </a:r>
            <a:r>
              <a:rPr lang="en-US" sz="1600" b="1">
                <a:latin typeface="Comic Sans MS" panose="030f0702030302020204" pitchFamily="66" charset="0"/>
              </a:rPr>
              <a:t>2 </a:t>
            </a:r>
            <a:r>
              <a:rPr lang="ru-RU" sz="1600" b="1">
                <a:latin typeface="Comic Sans MS" panose="030f0702030302020204" pitchFamily="66" charset="0"/>
              </a:rPr>
              <a:t>Напиши во множественном числе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A20401-A4C9-468D-A2CE-2A7FAA7F37DB}"/>
              </a:ext>
            </a:extLst>
          </p:cNvPr>
          <p:cNvSpPr txBox="1"/>
          <p:nvPr/>
        </p:nvSpPr>
        <p:spPr>
          <a:xfrm>
            <a:off x="106770" y="4297524"/>
            <a:ext cx="3322230" cy="152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school bag – _______________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pen - ____________________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pencil - __________________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rubber - _________________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55D05A-B56B-4480-B4A3-E3CA2DC824A0}"/>
              </a:ext>
            </a:extLst>
          </p:cNvPr>
          <p:cNvSpPr txBox="1"/>
          <p:nvPr/>
        </p:nvSpPr>
        <p:spPr>
          <a:xfrm>
            <a:off x="3406450" y="4290071"/>
            <a:ext cx="3322230" cy="11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ruler - ___________________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book - ___________________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pencil case - _______________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6CD559-BBC1-45A8-B056-9FEF1EAB55CF}"/>
              </a:ext>
            </a:extLst>
          </p:cNvPr>
          <p:cNvSpPr txBox="1"/>
          <p:nvPr/>
        </p:nvSpPr>
        <p:spPr>
          <a:xfrm>
            <a:off x="106770" y="5873897"/>
            <a:ext cx="6644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latin typeface="Comic Sans MS" panose="030f0702030302020204" pitchFamily="66" charset="0"/>
              </a:rPr>
              <a:t>Упр.</a:t>
            </a:r>
            <a:r>
              <a:rPr lang="en-US" sz="1600" b="1">
                <a:latin typeface="Comic Sans MS" panose="030f0702030302020204" pitchFamily="66" charset="0"/>
              </a:rPr>
              <a:t>3 </a:t>
            </a:r>
            <a:r>
              <a:rPr lang="ru-RU" sz="1600" b="1">
                <a:latin typeface="Comic Sans MS" panose="030f0702030302020204" pitchFamily="66" charset="0"/>
              </a:rPr>
              <a:t>Выбери правильный ответ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97857DA-43AA-40AB-B96E-0D5AA62ED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1255" y="6231252"/>
            <a:ext cx="2151607" cy="604163"/>
            <a:chOff x="-4593973" y="3627630"/>
            <a:chExt cx="5217719" cy="1465116"/>
          </a:xfrm>
        </p:grpSpPr>
        <p:pic>
          <p:nvPicPr>
            <p:cNvPr id="36" name="Picture 14">
              <a:extLst>
                <a:ext uri="{FF2B5EF4-FFF2-40B4-BE49-F238E27FC236}">
                  <a16:creationId xmlns:a16="http://schemas.microsoft.com/office/drawing/2014/main" id="{2D0AC6D0-AFDF-461A-AC43-4611B6682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-4593973" y="3822675"/>
              <a:ext cx="1633532" cy="81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C51BA6CE-C51D-4DD2-98BA-86A4A3BA2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29742" y="3627630"/>
              <a:ext cx="1953488" cy="146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846BE6F-F683-4ABF-A032-02FBC62E4387}"/>
              </a:ext>
            </a:extLst>
          </p:cNvPr>
          <p:cNvGrpSpPr/>
          <p:nvPr/>
        </p:nvGrpSpPr>
        <p:grpSpPr>
          <a:xfrm>
            <a:off x="2989858" y="6276251"/>
            <a:ext cx="942702" cy="655496"/>
            <a:chOff x="2734140" y="6197869"/>
            <a:chExt cx="942702" cy="655496"/>
          </a:xfrm>
        </p:grpSpPr>
        <p:pic>
          <p:nvPicPr>
            <p:cNvPr id="39" name="Picture 14">
              <a:extLst>
                <a:ext uri="{FF2B5EF4-FFF2-40B4-BE49-F238E27FC236}">
                  <a16:creationId xmlns:a16="http://schemas.microsoft.com/office/drawing/2014/main" id="{60A72C83-E544-418B-B460-EF5EA7709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36058" y="6197869"/>
              <a:ext cx="540784" cy="6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>
              <a:extLst>
                <a:ext uri="{FF2B5EF4-FFF2-40B4-BE49-F238E27FC236}">
                  <a16:creationId xmlns:a16="http://schemas.microsoft.com/office/drawing/2014/main" id="{31DDDD5D-A0D6-4E74-B913-278934FFF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734140" y="6329563"/>
              <a:ext cx="673612" cy="33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BDE998D-DE2E-4505-8035-4ABFADC4FB33}"/>
              </a:ext>
            </a:extLst>
          </p:cNvPr>
          <p:cNvGrpSpPr/>
          <p:nvPr/>
        </p:nvGrpSpPr>
        <p:grpSpPr>
          <a:xfrm>
            <a:off x="5038059" y="6310662"/>
            <a:ext cx="986630" cy="450126"/>
            <a:chOff x="4668150" y="6260008"/>
            <a:chExt cx="986630" cy="450126"/>
          </a:xfrm>
        </p:grpSpPr>
        <p:pic>
          <p:nvPicPr>
            <p:cNvPr id="43" name="Picture 8">
              <a:extLst>
                <a:ext uri="{FF2B5EF4-FFF2-40B4-BE49-F238E27FC236}">
                  <a16:creationId xmlns:a16="http://schemas.microsoft.com/office/drawing/2014/main" id="{86FBA02D-FF13-4CE7-8B1D-1C8B9EF57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809432">
              <a:off x="5106778" y="6260008"/>
              <a:ext cx="548002" cy="415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>
              <a:extLst>
                <a:ext uri="{FF2B5EF4-FFF2-40B4-BE49-F238E27FC236}">
                  <a16:creationId xmlns:a16="http://schemas.microsoft.com/office/drawing/2014/main" id="{AC53B4AC-C510-4E60-AEE3-DB49DAF77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4668150" y="6375696"/>
              <a:ext cx="673612" cy="33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96486D0-A8D4-4035-8A0C-4353D6EBAFBD}"/>
              </a:ext>
            </a:extLst>
          </p:cNvPr>
          <p:cNvSpPr txBox="1"/>
          <p:nvPr/>
        </p:nvSpPr>
        <p:spPr>
          <a:xfrm>
            <a:off x="4999322" y="6880037"/>
            <a:ext cx="14446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This / That</a:t>
            </a:r>
            <a:endParaRPr lang="ru-RU" sz="1600"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39814E-ABF6-434F-B0F7-9B0DA18F3271}"/>
              </a:ext>
            </a:extLst>
          </p:cNvPr>
          <p:cNvSpPr txBox="1"/>
          <p:nvPr/>
        </p:nvSpPr>
        <p:spPr>
          <a:xfrm>
            <a:off x="2816298" y="6911728"/>
            <a:ext cx="14446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This / That</a:t>
            </a:r>
            <a:endParaRPr lang="ru-RU" sz="1600">
              <a:latin typeface="Comic Sans MS" panose="030f0702030302020204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2FD91A5-1758-459D-B4AA-8E74799229BB}"/>
              </a:ext>
            </a:extLst>
          </p:cNvPr>
          <p:cNvSpPr txBox="1"/>
          <p:nvPr/>
        </p:nvSpPr>
        <p:spPr>
          <a:xfrm>
            <a:off x="480874" y="6880037"/>
            <a:ext cx="14446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This / That</a:t>
            </a:r>
            <a:endParaRPr lang="ru-RU" sz="1600">
              <a:latin typeface="Comic Sans MS" panose="030f0702030302020204" pitchFamily="66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BB1C030-BA1B-4DB6-8218-E501969F3166}"/>
              </a:ext>
            </a:extLst>
          </p:cNvPr>
          <p:cNvGrpSpPr/>
          <p:nvPr/>
        </p:nvGrpSpPr>
        <p:grpSpPr>
          <a:xfrm>
            <a:off x="291255" y="7330440"/>
            <a:ext cx="2101224" cy="575597"/>
            <a:chOff x="291255" y="7330440"/>
            <a:chExt cx="2101224" cy="575597"/>
          </a:xfrm>
        </p:grpSpPr>
        <p:pic>
          <p:nvPicPr>
            <p:cNvPr id="50" name="Picture 14">
              <a:extLst>
                <a:ext uri="{FF2B5EF4-FFF2-40B4-BE49-F238E27FC236}">
                  <a16:creationId xmlns:a16="http://schemas.microsoft.com/office/drawing/2014/main" id="{07411A55-0CBA-4A71-9EB5-79F534D2D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1255" y="7461839"/>
              <a:ext cx="673612" cy="33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8">
              <a:extLst>
                <a:ext uri="{FF2B5EF4-FFF2-40B4-BE49-F238E27FC236}">
                  <a16:creationId xmlns:a16="http://schemas.microsoft.com/office/drawing/2014/main" id="{27D07A34-B992-47B7-B044-6E8AB164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9951">
              <a:off x="1763453" y="7330440"/>
              <a:ext cx="629026" cy="57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ABFED19-8D5E-4953-A6FC-AAB268C9FC7B}"/>
              </a:ext>
            </a:extLst>
          </p:cNvPr>
          <p:cNvGrpSpPr/>
          <p:nvPr/>
        </p:nvGrpSpPr>
        <p:grpSpPr>
          <a:xfrm>
            <a:off x="2755388" y="7413943"/>
            <a:ext cx="2022404" cy="403368"/>
            <a:chOff x="2755388" y="7413943"/>
            <a:chExt cx="2022404" cy="403368"/>
          </a:xfrm>
        </p:grpSpPr>
        <p:pic>
          <p:nvPicPr>
            <p:cNvPr id="52" name="Picture 14">
              <a:extLst>
                <a:ext uri="{FF2B5EF4-FFF2-40B4-BE49-F238E27FC236}">
                  <a16:creationId xmlns:a16="http://schemas.microsoft.com/office/drawing/2014/main" id="{62BD9E32-AA51-4A33-9D84-DBDD243CD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755388" y="7482873"/>
              <a:ext cx="673612" cy="33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0">
              <a:extLst>
                <a:ext uri="{FF2B5EF4-FFF2-40B4-BE49-F238E27FC236}">
                  <a16:creationId xmlns:a16="http://schemas.microsoft.com/office/drawing/2014/main" id="{C470D13B-7F98-4028-8A47-1058E1638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9841" y="7413943"/>
              <a:ext cx="817951" cy="389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16FF2BF-B867-4F38-B08B-B0CE39BA7529}"/>
              </a:ext>
            </a:extLst>
          </p:cNvPr>
          <p:cNvSpPr txBox="1"/>
          <p:nvPr/>
        </p:nvSpPr>
        <p:spPr>
          <a:xfrm>
            <a:off x="2957532" y="7920270"/>
            <a:ext cx="14446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This / That</a:t>
            </a:r>
            <a:endParaRPr lang="ru-RU" sz="1600">
              <a:latin typeface="Comic Sans MS" panose="030f0702030302020204" pitchFamily="66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DAE6F60-2D87-4562-A8FE-D1F125C90345}"/>
              </a:ext>
            </a:extLst>
          </p:cNvPr>
          <p:cNvSpPr txBox="1"/>
          <p:nvPr/>
        </p:nvSpPr>
        <p:spPr>
          <a:xfrm>
            <a:off x="622108" y="7888579"/>
            <a:ext cx="14446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This / That</a:t>
            </a:r>
            <a:endParaRPr lang="ru-RU" sz="160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3C4AE10-F75A-4507-8CEB-957E3F7348FA}"/>
              </a:ext>
            </a:extLst>
          </p:cNvPr>
          <p:cNvSpPr/>
          <p:nvPr/>
        </p:nvSpPr>
        <p:spPr>
          <a:xfrm>
            <a:off x="129320" y="6231252"/>
            <a:ext cx="2356828" cy="10423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3C72A3D9-87A9-4236-BB1B-584784CDF051}"/>
              </a:ext>
            </a:extLst>
          </p:cNvPr>
          <p:cNvSpPr/>
          <p:nvPr/>
        </p:nvSpPr>
        <p:spPr>
          <a:xfrm>
            <a:off x="2667454" y="6228336"/>
            <a:ext cx="1770807" cy="10423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27301C5D-946B-418B-9986-14E55838A28F}"/>
              </a:ext>
            </a:extLst>
          </p:cNvPr>
          <p:cNvSpPr/>
          <p:nvPr/>
        </p:nvSpPr>
        <p:spPr>
          <a:xfrm>
            <a:off x="155338" y="7318249"/>
            <a:ext cx="2356828" cy="10423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344D4C1D-6A4B-46F3-9F5B-0C276D6EE766}"/>
              </a:ext>
            </a:extLst>
          </p:cNvPr>
          <p:cNvSpPr/>
          <p:nvPr/>
        </p:nvSpPr>
        <p:spPr>
          <a:xfrm>
            <a:off x="2603504" y="7317969"/>
            <a:ext cx="2356828" cy="10423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BE70338B-9401-4ED3-A762-5BADE6F01ECA}"/>
              </a:ext>
            </a:extLst>
          </p:cNvPr>
          <p:cNvSpPr/>
          <p:nvPr/>
        </p:nvSpPr>
        <p:spPr>
          <a:xfrm>
            <a:off x="4777791" y="6228590"/>
            <a:ext cx="1599335" cy="10423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295394E-7046-4F0C-AE55-08D6D5D73F31}"/>
              </a:ext>
            </a:extLst>
          </p:cNvPr>
          <p:cNvSpPr txBox="1"/>
          <p:nvPr/>
        </p:nvSpPr>
        <p:spPr>
          <a:xfrm>
            <a:off x="129320" y="8477292"/>
            <a:ext cx="6644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latin typeface="Comic Sans MS" panose="030f0702030302020204" pitchFamily="66" charset="0"/>
              </a:rPr>
              <a:t>Упр.</a:t>
            </a:r>
            <a:r>
              <a:rPr lang="en-US" sz="1600" b="1">
                <a:latin typeface="Comic Sans MS" panose="030f0702030302020204" pitchFamily="66" charset="0"/>
              </a:rPr>
              <a:t>4 </a:t>
            </a:r>
            <a:r>
              <a:rPr lang="ru-RU" sz="1600" b="1">
                <a:latin typeface="Comic Sans MS" panose="030f0702030302020204" pitchFamily="66" charset="0"/>
              </a:rPr>
              <a:t>Послушай и выбери правильный ответ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9E3A90B-E63E-4992-9121-94CE82F9879B}"/>
              </a:ext>
            </a:extLst>
          </p:cNvPr>
          <p:cNvSpPr txBox="1"/>
          <p:nvPr/>
        </p:nvSpPr>
        <p:spPr>
          <a:xfrm>
            <a:off x="243840" y="8938034"/>
            <a:ext cx="2622494" cy="79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1) book / bag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2) pencil / pencil case</a:t>
            </a:r>
            <a:endParaRPr lang="ru-RU" sz="1600">
              <a:latin typeface="Comic Sans MS" panose="030f0702030302020204" pitchFamily="66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0A1574-F850-45E8-BD74-D0527E6ACDF8}"/>
              </a:ext>
            </a:extLst>
          </p:cNvPr>
          <p:cNvSpPr txBox="1"/>
          <p:nvPr/>
        </p:nvSpPr>
        <p:spPr>
          <a:xfrm>
            <a:off x="3232287" y="8932514"/>
            <a:ext cx="2622494" cy="79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3) pencil / pen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4) ruler / rubber</a:t>
            </a:r>
            <a:endParaRPr lang="ru-RU" sz="16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6136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8" name="Таблица 38">
            <a:extLst>
              <a:ext uri="{FF2B5EF4-FFF2-40B4-BE49-F238E27FC236}">
                <a16:creationId xmlns:a16="http://schemas.microsoft.com/office/drawing/2014/main" id="{392201E9-2011-4265-AF8D-6628E7835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96390"/>
              </p:ext>
            </p:extLst>
          </p:nvPr>
        </p:nvGraphicFramePr>
        <p:xfrm>
          <a:off x="144734" y="4786672"/>
          <a:ext cx="6561396" cy="370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698">
                  <a:extLst>
                    <a:ext uri="{9D8B030D-6E8A-4147-A177-3AD203B41FA5}">
                      <a16:colId xmlns:a16="http://schemas.microsoft.com/office/drawing/2014/main" val="3537137979"/>
                    </a:ext>
                  </a:extLst>
                </a:gridCol>
                <a:gridCol w="3280698">
                  <a:extLst>
                    <a:ext uri="{9D8B030D-6E8A-4147-A177-3AD203B41FA5}">
                      <a16:colId xmlns:a16="http://schemas.microsoft.com/office/drawing/2014/main" val="1394294719"/>
                    </a:ext>
                  </a:extLst>
                </a:gridCol>
              </a:tblGrid>
              <a:tr h="1810527"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997182"/>
                  </a:ext>
                </a:extLst>
              </a:tr>
              <a:tr h="1899101"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5851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73B953-AA64-4F4B-8B30-8F809278B3B4}"/>
              </a:ext>
            </a:extLst>
          </p:cNvPr>
          <p:cNvSpPr txBox="1"/>
          <p:nvPr/>
        </p:nvSpPr>
        <p:spPr>
          <a:xfrm>
            <a:off x="106770" y="78355"/>
            <a:ext cx="6644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latin typeface="Comic Sans MS" panose="030f0702030302020204" pitchFamily="66" charset="0"/>
              </a:rPr>
              <a:t>Упр.</a:t>
            </a:r>
            <a:r>
              <a:rPr lang="en-US" sz="1600" b="1">
                <a:latin typeface="Comic Sans MS" panose="030f0702030302020204" pitchFamily="66" charset="0"/>
              </a:rPr>
              <a:t>5 </a:t>
            </a:r>
            <a:r>
              <a:rPr lang="ru-RU" sz="1600" b="1">
                <a:latin typeface="Comic Sans MS" panose="030f0702030302020204" pitchFamily="66" charset="0"/>
              </a:rPr>
              <a:t>Выбери правильный ответ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4A52227-1466-4BEF-B227-0B8156A42105}"/>
              </a:ext>
            </a:extLst>
          </p:cNvPr>
          <p:cNvGrpSpPr/>
          <p:nvPr/>
        </p:nvGrpSpPr>
        <p:grpSpPr>
          <a:xfrm>
            <a:off x="151870" y="417708"/>
            <a:ext cx="6599360" cy="2217088"/>
            <a:chOff x="151870" y="417708"/>
            <a:chExt cx="6599360" cy="2217088"/>
          </a:xfrm>
        </p:grpSpPr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9EF21F90-1F67-40A6-ADBB-E9693EEEE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0914" y="1745024"/>
              <a:ext cx="482514" cy="49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319285EF-8954-4C40-9394-B87E9458F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13805" y="499095"/>
              <a:ext cx="673612" cy="33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50E4996-23B0-418F-BDE0-827C9BA38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77576" y="552687"/>
              <a:ext cx="553158" cy="414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0A057-FDE3-43D8-866C-DFEB9822C7DD}"/>
                </a:ext>
              </a:extLst>
            </p:cNvPr>
            <p:cNvSpPr txBox="1"/>
            <p:nvPr/>
          </p:nvSpPr>
          <p:spPr>
            <a:xfrm>
              <a:off x="503424" y="1067450"/>
              <a:ext cx="187899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Comic Sans MS" panose="030f0702030302020204" pitchFamily="66" charset="0"/>
                </a:rPr>
                <a:t>These / Those</a:t>
              </a:r>
              <a:endParaRPr lang="ru-RU" sz="1600">
                <a:latin typeface="Comic Sans MS" panose="030f0702030302020204" pitchFamily="66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6CE442D0-7744-4F54-826E-DC7939516005}"/>
                </a:ext>
              </a:extLst>
            </p:cNvPr>
            <p:cNvSpPr/>
            <p:nvPr/>
          </p:nvSpPr>
          <p:spPr>
            <a:xfrm>
              <a:off x="151870" y="418665"/>
              <a:ext cx="2356828" cy="1042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E95988FE-1BDF-49DE-96F2-267373A68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7943" y="449211"/>
              <a:ext cx="553158" cy="414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396D8B6-5197-4042-9614-EFAB94315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67782">
              <a:off x="3368503" y="500237"/>
              <a:ext cx="509003" cy="51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1496218-8AA0-46EC-BD6D-50A656E41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67782">
              <a:off x="3529513" y="509907"/>
              <a:ext cx="509003" cy="51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>
              <a:extLst>
                <a:ext uri="{FF2B5EF4-FFF2-40B4-BE49-F238E27FC236}">
                  <a16:creationId xmlns:a16="http://schemas.microsoft.com/office/drawing/2014/main" id="{1F81048E-F86F-4E79-9742-0827209D8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005758" y="652822"/>
              <a:ext cx="673612" cy="33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6F98D1-DB02-4940-9A9D-273DA9FD243E}"/>
                </a:ext>
              </a:extLst>
            </p:cNvPr>
            <p:cNvSpPr txBox="1"/>
            <p:nvPr/>
          </p:nvSpPr>
          <p:spPr>
            <a:xfrm>
              <a:off x="2630641" y="1066493"/>
              <a:ext cx="187899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Comic Sans MS" panose="030f0702030302020204" pitchFamily="66" charset="0"/>
                </a:rPr>
                <a:t>These / Those</a:t>
              </a:r>
              <a:endParaRPr lang="ru-RU" sz="1600">
                <a:latin typeface="Comic Sans MS" panose="030f0702030302020204" pitchFamily="66" charset="0"/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8811B25-AA09-414B-9676-CAD464C2CC9F}"/>
                </a:ext>
              </a:extLst>
            </p:cNvPr>
            <p:cNvSpPr/>
            <p:nvPr/>
          </p:nvSpPr>
          <p:spPr>
            <a:xfrm>
              <a:off x="2626785" y="417708"/>
              <a:ext cx="1699307" cy="1042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0718B9FF-77B6-47F4-96A6-08E2C49D5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4443428" y="599230"/>
              <a:ext cx="673612" cy="33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>
              <a:extLst>
                <a:ext uri="{FF2B5EF4-FFF2-40B4-BE49-F238E27FC236}">
                  <a16:creationId xmlns:a16="http://schemas.microsoft.com/office/drawing/2014/main" id="{E2E651A9-6E0D-4306-9D50-CB98E1D87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64514" y="485036"/>
              <a:ext cx="479702" cy="581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BF0455-FF9C-4BDC-8C71-E73785121D63}"/>
                </a:ext>
              </a:extLst>
            </p:cNvPr>
            <p:cNvSpPr txBox="1"/>
            <p:nvPr/>
          </p:nvSpPr>
          <p:spPr>
            <a:xfrm>
              <a:off x="4745956" y="1066493"/>
              <a:ext cx="187899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Comic Sans MS" panose="030f0702030302020204" pitchFamily="66" charset="0"/>
                </a:rPr>
                <a:t>These / Those</a:t>
              </a:r>
              <a:endParaRPr lang="ru-RU" sz="1600">
                <a:latin typeface="Comic Sans MS" panose="030f0702030302020204" pitchFamily="66" charset="0"/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1279E5A7-1AFA-4AEA-84AA-E80EF30DCCC7}"/>
                </a:ext>
              </a:extLst>
            </p:cNvPr>
            <p:cNvSpPr/>
            <p:nvPr/>
          </p:nvSpPr>
          <p:spPr>
            <a:xfrm>
              <a:off x="4394402" y="417708"/>
              <a:ext cx="2356828" cy="1042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14">
              <a:extLst>
                <a:ext uri="{FF2B5EF4-FFF2-40B4-BE49-F238E27FC236}">
                  <a16:creationId xmlns:a16="http://schemas.microsoft.com/office/drawing/2014/main" id="{548D2BBF-AA15-4D39-B9B5-61E6906FE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8340" y="485784"/>
              <a:ext cx="479702" cy="581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68B20D73-5F09-4B76-86E9-36207EE6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266" y="1761066"/>
              <a:ext cx="482514" cy="496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6B982A1F-3A76-4345-A024-C39E3DD3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30843" y="1827535"/>
              <a:ext cx="673612" cy="33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D07516-C132-4828-BD65-0BA7BBE6E058}"/>
                </a:ext>
              </a:extLst>
            </p:cNvPr>
            <p:cNvSpPr txBox="1"/>
            <p:nvPr/>
          </p:nvSpPr>
          <p:spPr>
            <a:xfrm>
              <a:off x="155726" y="2241206"/>
              <a:ext cx="187899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Comic Sans MS" panose="030f0702030302020204" pitchFamily="66" charset="0"/>
                </a:rPr>
                <a:t>These / Those</a:t>
              </a:r>
              <a:endParaRPr lang="ru-RU" sz="1600">
                <a:latin typeface="Comic Sans MS" panose="030f0702030302020204" pitchFamily="66" charset="0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6FE62717-FFF0-49FC-A138-B21A5995DE8B}"/>
                </a:ext>
              </a:extLst>
            </p:cNvPr>
            <p:cNvSpPr/>
            <p:nvPr/>
          </p:nvSpPr>
          <p:spPr>
            <a:xfrm>
              <a:off x="151870" y="1592421"/>
              <a:ext cx="1699307" cy="1042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10">
              <a:extLst>
                <a:ext uri="{FF2B5EF4-FFF2-40B4-BE49-F238E27FC236}">
                  <a16:creationId xmlns:a16="http://schemas.microsoft.com/office/drawing/2014/main" id="{00883158-7024-41C9-B895-F62A20DD9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397035">
              <a:off x="2629407" y="1830472"/>
              <a:ext cx="668103" cy="31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D1AE8BCD-E678-49B4-8C7B-0237BB62A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359036" y="1827535"/>
              <a:ext cx="673612" cy="33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E54A4D-5BDF-4D4D-8744-0DA903B0A01D}"/>
                </a:ext>
              </a:extLst>
            </p:cNvPr>
            <p:cNvSpPr txBox="1"/>
            <p:nvPr/>
          </p:nvSpPr>
          <p:spPr>
            <a:xfrm>
              <a:off x="2241986" y="2244772"/>
              <a:ext cx="187899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Comic Sans MS" panose="030f0702030302020204" pitchFamily="66" charset="0"/>
                </a:rPr>
                <a:t>These / Those</a:t>
              </a:r>
              <a:endParaRPr lang="ru-RU" sz="1600">
                <a:latin typeface="Comic Sans MS" panose="030f0702030302020204" pitchFamily="66" charset="0"/>
              </a:endParaRP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B5A8E69-2BAC-4605-BF01-30A1A08E14FE}"/>
                </a:ext>
              </a:extLst>
            </p:cNvPr>
            <p:cNvSpPr/>
            <p:nvPr/>
          </p:nvSpPr>
          <p:spPr>
            <a:xfrm>
              <a:off x="1980063" y="1592421"/>
              <a:ext cx="2225634" cy="10423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10">
              <a:extLst>
                <a:ext uri="{FF2B5EF4-FFF2-40B4-BE49-F238E27FC236}">
                  <a16:creationId xmlns:a16="http://schemas.microsoft.com/office/drawing/2014/main" id="{DF5B1AE5-D813-4FAC-9505-FDBE7D65C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397035">
              <a:off x="2854942" y="1808558"/>
              <a:ext cx="668103" cy="31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2761B5D-771E-40BF-93CE-2AB7D68D9A3F}"/>
              </a:ext>
            </a:extLst>
          </p:cNvPr>
          <p:cNvSpPr txBox="1"/>
          <p:nvPr/>
        </p:nvSpPr>
        <p:spPr>
          <a:xfrm>
            <a:off x="151870" y="4474719"/>
            <a:ext cx="6644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latin typeface="Comic Sans MS" panose="030f0702030302020204" pitchFamily="66" charset="0"/>
              </a:rPr>
              <a:t>Упр.</a:t>
            </a:r>
            <a:r>
              <a:rPr lang="en-US" sz="1600" b="1">
                <a:latin typeface="Comic Sans MS" panose="030f0702030302020204" pitchFamily="66" charset="0"/>
              </a:rPr>
              <a:t>7 </a:t>
            </a:r>
            <a:r>
              <a:rPr lang="ru-RU" sz="1600" b="1">
                <a:latin typeface="Comic Sans MS" panose="030f0702030302020204" pitchFamily="66" charset="0"/>
              </a:rPr>
              <a:t>Послушай. Выбери правильный ответ и напиши число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B16C51E-0325-4C1E-8717-CC970E73FB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4" y="4745439"/>
            <a:ext cx="1249458" cy="172160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9F6200C-D453-4F49-89BE-1A8987508A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19" y="4597796"/>
            <a:ext cx="1387877" cy="177128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A07315-DB8C-4830-9890-940CBB1A0401}"/>
              </a:ext>
            </a:extLst>
          </p:cNvPr>
          <p:cNvSpPr txBox="1"/>
          <p:nvPr/>
        </p:nvSpPr>
        <p:spPr>
          <a:xfrm>
            <a:off x="0" y="4939287"/>
            <a:ext cx="60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a)</a:t>
            </a:r>
            <a:endParaRPr lang="ru-RU" sz="1600">
              <a:latin typeface="Comic Sans MS" panose="030f0702030302020204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65ABBF-F1AF-4218-A745-5158B0D57F3A}"/>
              </a:ext>
            </a:extLst>
          </p:cNvPr>
          <p:cNvSpPr txBox="1"/>
          <p:nvPr/>
        </p:nvSpPr>
        <p:spPr>
          <a:xfrm>
            <a:off x="1638892" y="4956194"/>
            <a:ext cx="60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b)</a:t>
            </a:r>
            <a:endParaRPr lang="ru-RU" sz="1600"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713698-B58B-4BDA-9EF5-920DDD218B79}"/>
              </a:ext>
            </a:extLst>
          </p:cNvPr>
          <p:cNvSpPr txBox="1"/>
          <p:nvPr/>
        </p:nvSpPr>
        <p:spPr>
          <a:xfrm>
            <a:off x="151870" y="2745603"/>
            <a:ext cx="6644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latin typeface="Comic Sans MS" panose="030f0702030302020204" pitchFamily="66" charset="0"/>
              </a:rPr>
              <a:t>Упр.</a:t>
            </a:r>
            <a:r>
              <a:rPr lang="en-US" sz="1600" b="1">
                <a:latin typeface="Comic Sans MS" panose="030f0702030302020204" pitchFamily="66" charset="0"/>
              </a:rPr>
              <a:t>6 </a:t>
            </a:r>
            <a:r>
              <a:rPr lang="ru-RU" sz="1600" b="1">
                <a:latin typeface="Comic Sans MS" panose="030f0702030302020204" pitchFamily="66" charset="0"/>
              </a:rPr>
              <a:t>Посмотри видео и выбери правильный ответ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42026D-FB1C-4035-B08F-1804BA7D74CE}"/>
              </a:ext>
            </a:extLst>
          </p:cNvPr>
          <p:cNvSpPr txBox="1"/>
          <p:nvPr/>
        </p:nvSpPr>
        <p:spPr>
          <a:xfrm>
            <a:off x="4043293" y="2999441"/>
            <a:ext cx="2830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4472C4"/>
                </a:solidFill>
                <a:latin typeface="Comic Sans MS" panose="030f0702030302020204" pitchFamily="66" charset="0"/>
              </a:rPr>
              <a:t>*crayon </a:t>
            </a:r>
            <a:r>
              <a:rPr lang="en-US" sz="1600">
                <a:latin typeface="Comic Sans MS" panose="030f0702030302020204" pitchFamily="66" charset="0"/>
              </a:rPr>
              <a:t>– </a:t>
            </a:r>
            <a:r>
              <a:rPr lang="ru-RU" sz="1600">
                <a:latin typeface="Comic Sans MS" panose="030f0702030302020204" pitchFamily="66" charset="0"/>
              </a:rPr>
              <a:t>восковой мелок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F7F98E-CDCC-42AE-BE4B-A52ED7EC074C}"/>
              </a:ext>
            </a:extLst>
          </p:cNvPr>
          <p:cNvSpPr txBox="1"/>
          <p:nvPr/>
        </p:nvSpPr>
        <p:spPr>
          <a:xfrm>
            <a:off x="234608" y="3191396"/>
            <a:ext cx="3519828" cy="11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a) </a:t>
            </a:r>
            <a:r>
              <a:rPr lang="en-US" sz="1600" b="1">
                <a:latin typeface="Comic Sans MS" panose="030f0702030302020204" pitchFamily="66" charset="0"/>
              </a:rPr>
              <a:t>fourteen / fifteen </a:t>
            </a:r>
            <a:r>
              <a:rPr lang="en-US" sz="1600">
                <a:latin typeface="Comic Sans MS" panose="030f0702030302020204" pitchFamily="66" charset="0"/>
              </a:rPr>
              <a:t>pencils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b) </a:t>
            </a:r>
            <a:r>
              <a:rPr lang="en-US" sz="1600" b="1">
                <a:latin typeface="Comic Sans MS" panose="030f0702030302020204" pitchFamily="66" charset="0"/>
              </a:rPr>
              <a:t>ten / twenty </a:t>
            </a:r>
            <a:r>
              <a:rPr lang="en-US" sz="1600">
                <a:latin typeface="Comic Sans MS" panose="030f0702030302020204" pitchFamily="66" charset="0"/>
              </a:rPr>
              <a:t>crayons</a:t>
            </a:r>
          </a:p>
          <a:p>
            <a:pPr>
              <a:lnSpc>
                <a:spcPct val="150000"/>
              </a:lnSpc>
            </a:pPr>
            <a:r>
              <a:rPr lang="en-US" sz="1600">
                <a:latin typeface="Comic Sans MS" panose="030f0702030302020204" pitchFamily="66" charset="0"/>
              </a:rPr>
              <a:t>c) </a:t>
            </a:r>
            <a:r>
              <a:rPr lang="en-US" sz="1600" b="1">
                <a:latin typeface="Comic Sans MS" panose="030f0702030302020204" pitchFamily="66" charset="0"/>
              </a:rPr>
              <a:t>eleven / twelve </a:t>
            </a:r>
            <a:r>
              <a:rPr lang="en-US" sz="1600">
                <a:latin typeface="Comic Sans MS" panose="030f0702030302020204" pitchFamily="66" charset="0"/>
              </a:rPr>
              <a:t>balls </a:t>
            </a:r>
            <a:endParaRPr lang="ru-RU" sz="1600"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E065D1-C002-4B8A-AE73-28537E26BB7E}"/>
              </a:ext>
            </a:extLst>
          </p:cNvPr>
          <p:cNvSpPr txBox="1"/>
          <p:nvPr/>
        </p:nvSpPr>
        <p:spPr>
          <a:xfrm>
            <a:off x="3531989" y="4934145"/>
            <a:ext cx="60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a)</a:t>
            </a:r>
            <a:endParaRPr lang="ru-RU" sz="1600"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BE4C5A-2E6D-419A-86D8-CCADF2CAAFEA}"/>
              </a:ext>
            </a:extLst>
          </p:cNvPr>
          <p:cNvSpPr txBox="1"/>
          <p:nvPr/>
        </p:nvSpPr>
        <p:spPr>
          <a:xfrm>
            <a:off x="5170881" y="4951052"/>
            <a:ext cx="60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b)</a:t>
            </a:r>
            <a:endParaRPr lang="ru-RU" sz="1600">
              <a:latin typeface="Comic Sans MS" panose="030f0702030302020204" pitchFamily="66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939BAD7-187D-4A69-A64C-648BAB762F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66" y="4901261"/>
            <a:ext cx="1264290" cy="130257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092CE09-80AC-4998-A2C8-9ED56EF1A1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34" y="4893621"/>
            <a:ext cx="1620066" cy="130257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22BB4CB-857D-4EF9-95FC-4395EE25868E}"/>
              </a:ext>
            </a:extLst>
          </p:cNvPr>
          <p:cNvSpPr txBox="1"/>
          <p:nvPr/>
        </p:nvSpPr>
        <p:spPr>
          <a:xfrm>
            <a:off x="79051" y="6891080"/>
            <a:ext cx="6032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a)</a:t>
            </a:r>
            <a:endParaRPr lang="ru-RU" sz="1600">
              <a:latin typeface="Comic Sans MS" panose="030f0702030302020204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14A4D5-9C56-420D-B368-7FD1E59A5C48}"/>
              </a:ext>
            </a:extLst>
          </p:cNvPr>
          <p:cNvSpPr txBox="1"/>
          <p:nvPr/>
        </p:nvSpPr>
        <p:spPr>
          <a:xfrm>
            <a:off x="1717943" y="6907987"/>
            <a:ext cx="6032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b)</a:t>
            </a:r>
            <a:endParaRPr lang="ru-RU" sz="1600"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DC163A-D6F1-4E16-AD92-9BCB90536326}"/>
              </a:ext>
            </a:extLst>
          </p:cNvPr>
          <p:cNvSpPr txBox="1"/>
          <p:nvPr/>
        </p:nvSpPr>
        <p:spPr>
          <a:xfrm>
            <a:off x="3547190" y="6891080"/>
            <a:ext cx="60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a)</a:t>
            </a:r>
            <a:endParaRPr lang="ru-RU" sz="1600"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F16BEB-A4FF-4627-BD47-750BFF944B4E}"/>
              </a:ext>
            </a:extLst>
          </p:cNvPr>
          <p:cNvSpPr txBox="1"/>
          <p:nvPr/>
        </p:nvSpPr>
        <p:spPr>
          <a:xfrm>
            <a:off x="5186082" y="6907987"/>
            <a:ext cx="60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omic Sans MS" panose="030f0702030302020204" pitchFamily="66" charset="0"/>
              </a:rPr>
              <a:t>b)</a:t>
            </a:r>
            <a:endParaRPr lang="ru-RU" sz="1600">
              <a:latin typeface="Comic Sans MS" panose="030f0702030302020204" pitchFamily="66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04628F3-E4F2-4AA0-BDE1-AA49D12D8B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" y="6806275"/>
            <a:ext cx="1581443" cy="128730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AACA517-6623-4E8A-B4B2-FF9A431304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95" y="6731990"/>
            <a:ext cx="1452555" cy="158158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EE40CB-5CF3-4858-9793-43E8D6FE77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61" y="6780881"/>
            <a:ext cx="1295682" cy="130257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8682FA7-EA55-40DD-A223-8A9A6F939C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20" y="6731990"/>
            <a:ext cx="1421810" cy="1400356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45D22FD-BE36-490D-B323-5CBFA2D7366C}"/>
              </a:ext>
            </a:extLst>
          </p:cNvPr>
          <p:cNvSpPr/>
          <p:nvPr/>
        </p:nvSpPr>
        <p:spPr>
          <a:xfrm>
            <a:off x="558406" y="6269598"/>
            <a:ext cx="2257425" cy="267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5BC87C6-498F-49DC-ABE2-9E68FAE24F20}"/>
              </a:ext>
            </a:extLst>
          </p:cNvPr>
          <p:cNvSpPr/>
          <p:nvPr/>
        </p:nvSpPr>
        <p:spPr>
          <a:xfrm>
            <a:off x="3903445" y="6279149"/>
            <a:ext cx="2257425" cy="267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02DFB43-5ACE-4032-9D8E-59CFA25C3BC8}"/>
              </a:ext>
            </a:extLst>
          </p:cNvPr>
          <p:cNvSpPr/>
          <p:nvPr/>
        </p:nvSpPr>
        <p:spPr>
          <a:xfrm>
            <a:off x="510179" y="8182245"/>
            <a:ext cx="2257425" cy="267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9F35AD93-D2D4-453D-8E9F-6587779FCB68}"/>
              </a:ext>
            </a:extLst>
          </p:cNvPr>
          <p:cNvSpPr/>
          <p:nvPr/>
        </p:nvSpPr>
        <p:spPr>
          <a:xfrm>
            <a:off x="3920877" y="8171506"/>
            <a:ext cx="2257425" cy="267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6C8A781-20FF-405B-9698-C07AD1F8EB93}"/>
              </a:ext>
            </a:extLst>
          </p:cNvPr>
          <p:cNvSpPr txBox="1"/>
          <p:nvPr/>
        </p:nvSpPr>
        <p:spPr>
          <a:xfrm>
            <a:off x="79051" y="8556986"/>
            <a:ext cx="68907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latin typeface="Comic Sans MS" panose="030f0702030302020204" pitchFamily="66" charset="0"/>
              </a:rPr>
              <a:t>Упр.8 Послушай, как Мэри знакомится со своей одноклассницей. Как ее зовут?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EC5AF13-4D61-43D1-B632-E4660D9B1ABE}"/>
              </a:ext>
            </a:extLst>
          </p:cNvPr>
          <p:cNvSpPr txBox="1"/>
          <p:nvPr/>
        </p:nvSpPr>
        <p:spPr>
          <a:xfrm>
            <a:off x="55044" y="9200391"/>
            <a:ext cx="6802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latin typeface="Comic Sans MS" panose="030f0702030302020204" pitchFamily="66" charset="0"/>
              </a:rPr>
              <a:t>Упр.9 Послушай, как Мэри знакомится с другими одноклассниками. Напиши их имена.</a:t>
            </a:r>
          </a:p>
        </p:txBody>
      </p:sp>
    </p:spTree>
    <p:extLst>
      <p:ext uri="{BB962C8B-B14F-4D97-AF65-F5344CB8AC3E}">
        <p14:creationId xmlns:p14="http://schemas.microsoft.com/office/powerpoint/2010/main" val="407814616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F9FC78-8D83-4C50-B157-1D13CCC7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1" t="15573" r="7381" b="15432"/>
          <a:stretch>
            <a:fillRect/>
          </a:stretch>
        </p:blipFill>
        <p:spPr>
          <a:xfrm>
            <a:off x="489857" y="0"/>
            <a:ext cx="5633357" cy="2522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3E0A91-B25C-4DF8-948F-A6B7248DED58}"/>
              </a:ext>
            </a:extLst>
          </p:cNvPr>
          <p:cNvSpPr txBox="1"/>
          <p:nvPr/>
        </p:nvSpPr>
        <p:spPr>
          <a:xfrm>
            <a:off x="106770" y="2522630"/>
            <a:ext cx="6644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latin typeface="Comic Sans MS" panose="030f0702030302020204" pitchFamily="66" charset="0"/>
              </a:rPr>
              <a:t>Упр.10 Разыграй с одноклассниками похожий диалог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0D2E8B0-84A2-48AD-83E1-2D10A721BE19}"/>
              </a:ext>
            </a:extLst>
          </p:cNvPr>
          <p:cNvGrpSpPr/>
          <p:nvPr/>
        </p:nvGrpSpPr>
        <p:grpSpPr>
          <a:xfrm>
            <a:off x="531753" y="3031456"/>
            <a:ext cx="3225924" cy="2889659"/>
            <a:chOff x="3060576" y="943984"/>
            <a:chExt cx="7462936" cy="5858718"/>
          </a:xfrm>
        </p:grpSpPr>
        <p:sp>
          <p:nvSpPr>
            <p:cNvPr id="8" name="Облачко с текстом: прямоугольное со скругленными углами 7">
              <a:extLst>
                <a:ext uri="{FF2B5EF4-FFF2-40B4-BE49-F238E27FC236}">
                  <a16:creationId xmlns:a16="http://schemas.microsoft.com/office/drawing/2014/main" id="{C23A3E17-B917-4909-BA50-31ABE4973097}"/>
                </a:ext>
              </a:extLst>
            </p:cNvPr>
            <p:cNvSpPr/>
            <p:nvPr/>
          </p:nvSpPr>
          <p:spPr>
            <a:xfrm>
              <a:off x="3060576" y="943984"/>
              <a:ext cx="6264696" cy="900100"/>
            </a:xfrm>
            <a:prstGeom prst="wedgeRoundRectCallout">
              <a:avLst>
                <a:gd name="adj1" fmla="val -58311"/>
                <a:gd name="adj2" fmla="val -33915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omic Sans MS" panose="030f0702030302020204" pitchFamily="66" charset="0"/>
                </a:rPr>
                <a:t>Hello! What’s your name?</a:t>
              </a:r>
              <a:endParaRPr lang="ru-RU" sz="16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9" name="Облачко с текстом: прямоугольное со скругленными углами 8">
              <a:extLst>
                <a:ext uri="{FF2B5EF4-FFF2-40B4-BE49-F238E27FC236}">
                  <a16:creationId xmlns:a16="http://schemas.microsoft.com/office/drawing/2014/main" id="{E1A22E60-39F7-4325-9E05-273BB9ACE0D0}"/>
                </a:ext>
              </a:extLst>
            </p:cNvPr>
            <p:cNvSpPr/>
            <p:nvPr/>
          </p:nvSpPr>
          <p:spPr>
            <a:xfrm>
              <a:off x="4151784" y="1967670"/>
              <a:ext cx="6264696" cy="900100"/>
            </a:xfrm>
            <a:prstGeom prst="wedgeRoundRectCallout">
              <a:avLst>
                <a:gd name="adj1" fmla="val 59471"/>
                <a:gd name="adj2" fmla="val -1698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omic Sans MS" panose="030f0702030302020204" pitchFamily="66" charset="0"/>
                </a:rPr>
                <a:t>My name’s </a:t>
              </a:r>
              <a:r>
                <a:rPr lang="en-US" sz="1600" i="1" u="sng">
                  <a:solidFill>
                    <a:schemeClr val="tx1"/>
                  </a:solidFill>
                  <a:latin typeface="Comic Sans MS" panose="030f0702030302020204" pitchFamily="66" charset="0"/>
                </a:rPr>
                <a:t>Anna</a:t>
              </a:r>
              <a:r>
                <a:rPr lang="en-US" sz="1600">
                  <a:solidFill>
                    <a:schemeClr val="tx1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10" name="Облачко с текстом: прямоугольное со скругленными углами 9">
              <a:extLst>
                <a:ext uri="{FF2B5EF4-FFF2-40B4-BE49-F238E27FC236}">
                  <a16:creationId xmlns:a16="http://schemas.microsoft.com/office/drawing/2014/main" id="{3F0D2CF7-AD0C-48F9-BB6B-EFFF63DE8FC7}"/>
                </a:ext>
              </a:extLst>
            </p:cNvPr>
            <p:cNvSpPr/>
            <p:nvPr/>
          </p:nvSpPr>
          <p:spPr>
            <a:xfrm>
              <a:off x="3102620" y="2959710"/>
              <a:ext cx="6264696" cy="900100"/>
            </a:xfrm>
            <a:prstGeom prst="wedgeRoundRectCallout">
              <a:avLst>
                <a:gd name="adj1" fmla="val -58311"/>
                <a:gd name="adj2" fmla="val -33915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omic Sans MS" panose="030f0702030302020204" pitchFamily="66" charset="0"/>
                </a:rPr>
                <a:t>How do you spell </a:t>
              </a:r>
              <a:r>
                <a:rPr lang="en-US" sz="1600" i="1" u="sng">
                  <a:solidFill>
                    <a:schemeClr val="tx1"/>
                  </a:solidFill>
                  <a:latin typeface="Comic Sans MS" panose="030f0702030302020204" pitchFamily="66" charset="0"/>
                </a:rPr>
                <a:t>Anna</a:t>
              </a:r>
              <a:r>
                <a:rPr lang="en-US" sz="1600">
                  <a:solidFill>
                    <a:schemeClr val="tx1"/>
                  </a:solidFill>
                  <a:latin typeface="Comic Sans MS" panose="030f0702030302020204" pitchFamily="66" charset="0"/>
                </a:rPr>
                <a:t>?</a:t>
              </a:r>
              <a:endParaRPr lang="ru-RU" sz="16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Облачко с текстом: прямоугольное со скругленными углами 10">
              <a:extLst>
                <a:ext uri="{FF2B5EF4-FFF2-40B4-BE49-F238E27FC236}">
                  <a16:creationId xmlns:a16="http://schemas.microsoft.com/office/drawing/2014/main" id="{C9F78A34-E1FB-42B8-A36A-D86605BA796D}"/>
                </a:ext>
              </a:extLst>
            </p:cNvPr>
            <p:cNvSpPr/>
            <p:nvPr/>
          </p:nvSpPr>
          <p:spPr>
            <a:xfrm>
              <a:off x="4223792" y="3935136"/>
              <a:ext cx="6264696" cy="900100"/>
            </a:xfrm>
            <a:prstGeom prst="wedgeRoundRectCallout">
              <a:avLst>
                <a:gd name="adj1" fmla="val 59471"/>
                <a:gd name="adj2" fmla="val -1698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u="sng">
                  <a:solidFill>
                    <a:schemeClr val="tx1"/>
                  </a:solidFill>
                  <a:latin typeface="Comic Sans MS" panose="030f0702030302020204" pitchFamily="66" charset="0"/>
                </a:rPr>
                <a:t>A-n-n-a</a:t>
              </a:r>
              <a:r>
                <a:rPr lang="en-US" sz="1600">
                  <a:solidFill>
                    <a:schemeClr val="tx1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12" name="Облачко с текстом: прямоугольное со скругленными углами 11">
              <a:extLst>
                <a:ext uri="{FF2B5EF4-FFF2-40B4-BE49-F238E27FC236}">
                  <a16:creationId xmlns:a16="http://schemas.microsoft.com/office/drawing/2014/main" id="{8CC7CF3A-1FE0-432A-BC6A-0D96C5B0A2C2}"/>
                </a:ext>
              </a:extLst>
            </p:cNvPr>
            <p:cNvSpPr/>
            <p:nvPr/>
          </p:nvSpPr>
          <p:spPr>
            <a:xfrm>
              <a:off x="3102620" y="4927176"/>
              <a:ext cx="6264696" cy="900100"/>
            </a:xfrm>
            <a:prstGeom prst="wedgeRoundRectCallout">
              <a:avLst>
                <a:gd name="adj1" fmla="val -58311"/>
                <a:gd name="adj2" fmla="val -33915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u="sng">
                  <a:solidFill>
                    <a:schemeClr val="tx1"/>
                  </a:solidFill>
                  <a:latin typeface="Comic Sans MS" panose="030f0702030302020204" pitchFamily="66" charset="0"/>
                </a:rPr>
                <a:t>A-n-n-a</a:t>
              </a:r>
              <a:r>
                <a:rPr lang="en-US" sz="1600">
                  <a:solidFill>
                    <a:schemeClr val="tx1"/>
                  </a:solidFill>
                  <a:latin typeface="Comic Sans MS" panose="030f0702030302020204" pitchFamily="66" charset="0"/>
                </a:rPr>
                <a:t>?</a:t>
              </a:r>
              <a:endParaRPr lang="ru-RU" sz="16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Облачко с текстом: прямоугольное со скругленными углами 12">
              <a:extLst>
                <a:ext uri="{FF2B5EF4-FFF2-40B4-BE49-F238E27FC236}">
                  <a16:creationId xmlns:a16="http://schemas.microsoft.com/office/drawing/2014/main" id="{C1BAFDCD-4B80-4DE1-80C9-6B6123534083}"/>
                </a:ext>
              </a:extLst>
            </p:cNvPr>
            <p:cNvSpPr/>
            <p:nvPr/>
          </p:nvSpPr>
          <p:spPr>
            <a:xfrm>
              <a:off x="4258816" y="5902602"/>
              <a:ext cx="6264696" cy="900100"/>
            </a:xfrm>
            <a:prstGeom prst="wedgeRoundRectCallout">
              <a:avLst>
                <a:gd name="adj1" fmla="val 59471"/>
                <a:gd name="adj2" fmla="val -1698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omic Sans MS" panose="030f0702030302020204" pitchFamily="66" charset="0"/>
                </a:rPr>
                <a:t>That’s right.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97233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A4 Paper (210x297 mm)</PresentationFormat>
  <Paragraphs>57</Paragraphs>
  <Slides>3</Slides>
  <Notes>0</Notes>
  <TotalTime>1342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8">
      <vt:lpstr>Arial</vt:lpstr>
      <vt:lpstr>Calibri Light</vt:lpstr>
      <vt:lpstr>Calibri</vt:lpstr>
      <vt:lpstr>Comic Sans MS</vt:lpstr>
      <vt:lpstr>Тема Office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3 класс урок 45 extra by busybee</dc:title>
  <dc:creator>Helen Ditz</dc:creator>
  <cp:lastModifiedBy>Helen Ditz</cp:lastModifiedBy>
  <cp:revision>240</cp:revision>
  <dcterms:created xsi:type="dcterms:W3CDTF">2023-10-01T17:33:27Z</dcterms:created>
  <dcterms:modified xsi:type="dcterms:W3CDTF">2025-03-05T09:03:46Z</dcterms:modified>
</cp:coreProperties>
</file>